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0"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6" r:id="rId23"/>
    <p:sldId id="338" r:id="rId24"/>
    <p:sldId id="339" r:id="rId25"/>
    <p:sldId id="340" r:id="rId26"/>
    <p:sldId id="341" r:id="rId27"/>
    <p:sldId id="342" r:id="rId28"/>
    <p:sldId id="343" r:id="rId29"/>
    <p:sldId id="344"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1" r:id="rId45"/>
    <p:sldId id="362" r:id="rId46"/>
    <p:sldId id="258" r:id="rId47"/>
    <p:sldId id="25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E2045"/>
    <a:srgbClr val="FEC422"/>
    <a:srgbClr val="002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0" d="100"/>
          <a:sy n="110" d="100"/>
        </p:scale>
        <p:origin x="4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44A25E-F4EE-425F-B27D-263A63C7C4E5}"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88205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4877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0593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81013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4A25E-F4EE-425F-B27D-263A63C7C4E5}"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1986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4A25E-F4EE-425F-B27D-263A63C7C4E5}"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182766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4A25E-F4EE-425F-B27D-263A63C7C4E5}" type="datetimeFigureOut">
              <a:rPr lang="en-US" smtClean="0"/>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211150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4A25E-F4EE-425F-B27D-263A63C7C4E5}" type="datetimeFigureOut">
              <a:rPr lang="en-US" smtClean="0"/>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723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4A25E-F4EE-425F-B27D-263A63C7C4E5}" type="datetimeFigureOut">
              <a:rPr lang="en-US" smtClean="0"/>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3405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44A25E-F4EE-425F-B27D-263A63C7C4E5}"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4901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44A25E-F4EE-425F-B27D-263A63C7C4E5}"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242919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4A25E-F4EE-425F-B27D-263A63C7C4E5}" type="datetimeFigureOut">
              <a:rPr lang="en-US" smtClean="0"/>
              <a:t>2/18/2019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7DCB1-EB23-4CA0-9A4A-3CA879EC8727}" type="slidenum">
              <a:rPr lang="en-US" smtClean="0"/>
              <a:t>‹#›</a:t>
            </a:fld>
            <a:endParaRPr lang="en-US"/>
          </a:p>
        </p:txBody>
      </p:sp>
    </p:spTree>
    <p:extLst>
      <p:ext uri="{BB962C8B-B14F-4D97-AF65-F5344CB8AC3E}">
        <p14:creationId xmlns:p14="http://schemas.microsoft.com/office/powerpoint/2010/main" val="1644225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sci1720.net/examples/bscarousel.php"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w3schools.com/bootstrap/bootstrap_get_started.asp"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developers.google.com/web/fundamentals/design-and-ui/responsive/" TargetMode="External"/><Relationship Id="rId5" Type="http://schemas.openxmlformats.org/officeDocument/2006/relationships/hyperlink" Target="https://hostingfacts.com/internet-facts-stats-2016/" TargetMode="External"/><Relationship Id="rId4" Type="http://schemas.openxmlformats.org/officeDocument/2006/relationships/hyperlink" Target="http://getbootstrap.com/abou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58.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ctrTitle"/>
          </p:nvPr>
        </p:nvSpPr>
        <p:spPr/>
        <p:txBody>
          <a:bodyPr/>
          <a:lstStyle/>
          <a:p>
            <a:r>
              <a:rPr lang="en-US" dirty="0"/>
              <a:t>CSCI 1720</a:t>
            </a:r>
          </a:p>
        </p:txBody>
      </p:sp>
      <p:sp>
        <p:nvSpPr>
          <p:cNvPr id="6" name="Subtitle 5">
            <a:extLst>
              <a:ext uri="{FF2B5EF4-FFF2-40B4-BE49-F238E27FC236}">
                <a16:creationId xmlns:a16="http://schemas.microsoft.com/office/drawing/2014/main" id="{52132270-10D1-4079-B10B-DBB5CD9E5403}"/>
              </a:ext>
            </a:extLst>
          </p:cNvPr>
          <p:cNvSpPr>
            <a:spLocks noGrp="1"/>
          </p:cNvSpPr>
          <p:nvPr>
            <p:ph type="subTitle" idx="1"/>
          </p:nvPr>
        </p:nvSpPr>
        <p:spPr/>
        <p:txBody>
          <a:bodyPr/>
          <a:lstStyle/>
          <a:p>
            <a:r>
              <a:rPr lang="en-US"/>
              <a:t>Bootstrap – Part 2</a:t>
            </a:r>
          </a:p>
        </p:txBody>
      </p:sp>
    </p:spTree>
    <p:extLst>
      <p:ext uri="{BB962C8B-B14F-4D97-AF65-F5344CB8AC3E}">
        <p14:creationId xmlns:p14="http://schemas.microsoft.com/office/powerpoint/2010/main" val="138098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Jumbotron</a:t>
            </a:r>
          </a:p>
        </p:txBody>
      </p:sp>
      <p:sp>
        <p:nvSpPr>
          <p:cNvPr id="9" name="Content Placeholder 8">
            <a:extLst>
              <a:ext uri="{FF2B5EF4-FFF2-40B4-BE49-F238E27FC236}">
                <a16:creationId xmlns:a16="http://schemas.microsoft.com/office/drawing/2014/main" id="{36A267EA-2749-4630-BAB4-48D776E037D7}"/>
              </a:ext>
            </a:extLst>
          </p:cNvPr>
          <p:cNvSpPr>
            <a:spLocks noGrp="1"/>
          </p:cNvSpPr>
          <p:nvPr>
            <p:ph idx="1"/>
          </p:nvPr>
        </p:nvSpPr>
        <p:spPr>
          <a:xfrm>
            <a:off x="139699" y="1730376"/>
            <a:ext cx="4797109" cy="4351338"/>
          </a:xfrm>
        </p:spPr>
        <p:txBody>
          <a:bodyPr>
            <a:normAutofit/>
          </a:bodyPr>
          <a:lstStyle/>
          <a:p>
            <a:pPr marL="0" indent="0">
              <a:buNone/>
            </a:pPr>
            <a:r>
              <a:rPr lang="en-US" dirty="0"/>
              <a:t>Place the jumbotron outside the </a:t>
            </a:r>
            <a:br>
              <a:rPr lang="en-US" dirty="0"/>
            </a:br>
            <a:r>
              <a:rPr lang="en-US" sz="2400" b="1" dirty="0">
                <a:solidFill>
                  <a:srgbClr val="0070C0"/>
                </a:solidFill>
                <a:latin typeface="Courier New" panose="02070309020205020404" pitchFamily="49" charset="0"/>
                <a:cs typeface="Courier New" panose="02070309020205020404" pitchFamily="49" charset="0"/>
              </a:rPr>
              <a:t>&lt;</a:t>
            </a:r>
            <a:r>
              <a:rPr lang="en-US" sz="2400" b="1" dirty="0">
                <a:latin typeface="Courier New" panose="02070309020205020404" pitchFamily="49" charset="0"/>
                <a:cs typeface="Courier New" panose="02070309020205020404" pitchFamily="49" charset="0"/>
              </a:rPr>
              <a:t>div </a:t>
            </a:r>
            <a:r>
              <a:rPr lang="en-US" sz="2400" b="1" dirty="0">
                <a:solidFill>
                  <a:srgbClr val="FF0000"/>
                </a:solidFill>
                <a:latin typeface="Courier New" panose="02070309020205020404" pitchFamily="49" charset="0"/>
                <a:cs typeface="Courier New" panose="02070309020205020404" pitchFamily="49" charset="0"/>
              </a:rPr>
              <a:t>class</a:t>
            </a:r>
            <a:r>
              <a:rPr lang="en-US" sz="2400" b="1" dirty="0">
                <a:latin typeface="Courier New" panose="02070309020205020404" pitchFamily="49" charset="0"/>
                <a:cs typeface="Courier New" panose="02070309020205020404" pitchFamily="49" charset="0"/>
              </a:rPr>
              <a:t>=</a:t>
            </a:r>
            <a:r>
              <a:rPr lang="en-US" sz="2400" b="1" dirty="0">
                <a:solidFill>
                  <a:srgbClr val="0070C0"/>
                </a:solidFill>
                <a:latin typeface="Courier New" panose="02070309020205020404" pitchFamily="49" charset="0"/>
                <a:cs typeface="Courier New" panose="02070309020205020404" pitchFamily="49" charset="0"/>
              </a:rPr>
              <a:t>"container"&gt; </a:t>
            </a:r>
            <a:br>
              <a:rPr lang="en-US" sz="2400" b="1" dirty="0">
                <a:solidFill>
                  <a:srgbClr val="0070C0"/>
                </a:solidFill>
                <a:latin typeface="Courier New" panose="02070309020205020404" pitchFamily="49" charset="0"/>
                <a:cs typeface="Courier New" panose="02070309020205020404" pitchFamily="49" charset="0"/>
              </a:rPr>
            </a:br>
            <a:r>
              <a:rPr lang="en-US" dirty="0"/>
              <a:t>if you want the jumbotron to extend to the screen edges</a:t>
            </a:r>
          </a:p>
        </p:txBody>
      </p:sp>
      <p:pic>
        <p:nvPicPr>
          <p:cNvPr id="10" name="Picture 9">
            <a:extLst>
              <a:ext uri="{FF2B5EF4-FFF2-40B4-BE49-F238E27FC236}">
                <a16:creationId xmlns:a16="http://schemas.microsoft.com/office/drawing/2014/main" id="{236FF71B-3EAA-42D3-91C6-EBC2EC8C0356}"/>
              </a:ext>
            </a:extLst>
          </p:cNvPr>
          <p:cNvPicPr>
            <a:picLocks noChangeAspect="1"/>
          </p:cNvPicPr>
          <p:nvPr/>
        </p:nvPicPr>
        <p:blipFill>
          <a:blip r:embed="rId3"/>
          <a:stretch>
            <a:fillRect/>
          </a:stretch>
        </p:blipFill>
        <p:spPr>
          <a:xfrm>
            <a:off x="4936809" y="1688887"/>
            <a:ext cx="7109987" cy="3984409"/>
          </a:xfrm>
          <a:prstGeom prst="rect">
            <a:avLst/>
          </a:prstGeom>
          <a:ln>
            <a:noFill/>
          </a:ln>
        </p:spPr>
      </p:pic>
    </p:spTree>
    <p:extLst>
      <p:ext uri="{BB962C8B-B14F-4D97-AF65-F5344CB8AC3E}">
        <p14:creationId xmlns:p14="http://schemas.microsoft.com/office/powerpoint/2010/main" val="65671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Jumbotron</a:t>
            </a:r>
          </a:p>
        </p:txBody>
      </p:sp>
      <p:pic>
        <p:nvPicPr>
          <p:cNvPr id="9" name="Picture 8">
            <a:extLst>
              <a:ext uri="{FF2B5EF4-FFF2-40B4-BE49-F238E27FC236}">
                <a16:creationId xmlns:a16="http://schemas.microsoft.com/office/drawing/2014/main" id="{66C0CB19-B1B8-4D80-8519-B9D829D63EBC}"/>
              </a:ext>
            </a:extLst>
          </p:cNvPr>
          <p:cNvPicPr>
            <a:picLocks noChangeAspect="1"/>
          </p:cNvPicPr>
          <p:nvPr/>
        </p:nvPicPr>
        <p:blipFill>
          <a:blip r:embed="rId3"/>
          <a:stretch>
            <a:fillRect/>
          </a:stretch>
        </p:blipFill>
        <p:spPr>
          <a:xfrm>
            <a:off x="1022483" y="1622791"/>
            <a:ext cx="10147033" cy="4033472"/>
          </a:xfrm>
          <a:prstGeom prst="rect">
            <a:avLst/>
          </a:prstGeom>
          <a:ln>
            <a:solidFill>
              <a:srgbClr val="0070C0"/>
            </a:solidFill>
          </a:ln>
        </p:spPr>
      </p:pic>
    </p:spTree>
    <p:extLst>
      <p:ext uri="{BB962C8B-B14F-4D97-AF65-F5344CB8AC3E}">
        <p14:creationId xmlns:p14="http://schemas.microsoft.com/office/powerpoint/2010/main" val="349315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1AB4-7FD4-483A-9A8F-24926A604447}"/>
              </a:ext>
            </a:extLst>
          </p:cNvPr>
          <p:cNvSpPr>
            <a:spLocks noGrp="1"/>
          </p:cNvSpPr>
          <p:nvPr>
            <p:ph type="title"/>
          </p:nvPr>
        </p:nvSpPr>
        <p:spPr/>
        <p:txBody>
          <a:bodyPr/>
          <a:lstStyle/>
          <a:p>
            <a:r>
              <a:rPr lang="en-US" dirty="0"/>
              <a:t>Other Bootstrap Stuff</a:t>
            </a:r>
          </a:p>
        </p:txBody>
      </p:sp>
      <p:sp>
        <p:nvSpPr>
          <p:cNvPr id="3" name="Text Placeholder 2">
            <a:extLst>
              <a:ext uri="{FF2B5EF4-FFF2-40B4-BE49-F238E27FC236}">
                <a16:creationId xmlns:a16="http://schemas.microsoft.com/office/drawing/2014/main" id="{23D449BE-4434-4A11-BDCB-CFD80F103E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98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9" name="Content Placeholder 8">
            <a:extLst>
              <a:ext uri="{FF2B5EF4-FFF2-40B4-BE49-F238E27FC236}">
                <a16:creationId xmlns:a16="http://schemas.microsoft.com/office/drawing/2014/main" id="{36A267EA-2749-4630-BAB4-48D776E037D7}"/>
              </a:ext>
            </a:extLst>
          </p:cNvPr>
          <p:cNvSpPr>
            <a:spLocks noGrp="1"/>
          </p:cNvSpPr>
          <p:nvPr>
            <p:ph idx="1"/>
          </p:nvPr>
        </p:nvSpPr>
        <p:spPr>
          <a:xfrm>
            <a:off x="838200" y="1690688"/>
            <a:ext cx="11144250" cy="4351338"/>
          </a:xfrm>
        </p:spPr>
        <p:txBody>
          <a:bodyPr>
            <a:normAutofit/>
          </a:bodyPr>
          <a:lstStyle/>
          <a:p>
            <a:pPr marL="0" indent="0">
              <a:buNone/>
            </a:pPr>
            <a:r>
              <a:rPr lang="en-US" dirty="0"/>
              <a:t>The </a:t>
            </a:r>
            <a:r>
              <a:rPr lang="en-US" b="1" dirty="0">
                <a:solidFill>
                  <a:srgbClr val="FF0000"/>
                </a:solidFill>
                <a:latin typeface="Courier New" panose="02070309020205020404" pitchFamily="49" charset="0"/>
                <a:cs typeface="Courier New" panose="02070309020205020404" pitchFamily="49" charset="0"/>
              </a:rPr>
              <a:t>.well </a:t>
            </a:r>
            <a:r>
              <a:rPr lang="en-US" dirty="0"/>
              <a:t>class adds a rounded border around an element with a gray background color and some padding</a:t>
            </a:r>
          </a:p>
        </p:txBody>
      </p:sp>
      <p:pic>
        <p:nvPicPr>
          <p:cNvPr id="6" name="Picture 5">
            <a:extLst>
              <a:ext uri="{FF2B5EF4-FFF2-40B4-BE49-F238E27FC236}">
                <a16:creationId xmlns:a16="http://schemas.microsoft.com/office/drawing/2014/main" id="{8E420D52-1060-4151-BD3F-68EC48E88E8C}"/>
              </a:ext>
            </a:extLst>
          </p:cNvPr>
          <p:cNvPicPr>
            <a:picLocks noChangeAspect="1"/>
          </p:cNvPicPr>
          <p:nvPr/>
        </p:nvPicPr>
        <p:blipFill>
          <a:blip r:embed="rId3"/>
          <a:stretch>
            <a:fillRect/>
          </a:stretch>
        </p:blipFill>
        <p:spPr>
          <a:xfrm>
            <a:off x="364662" y="3887788"/>
            <a:ext cx="11617788" cy="1249363"/>
          </a:xfrm>
          <a:prstGeom prst="rect">
            <a:avLst/>
          </a:prstGeom>
          <a:ln>
            <a:solidFill>
              <a:srgbClr val="0070C0"/>
            </a:solidFill>
          </a:ln>
        </p:spPr>
      </p:pic>
      <p:pic>
        <p:nvPicPr>
          <p:cNvPr id="8" name="Picture 7">
            <a:extLst>
              <a:ext uri="{FF2B5EF4-FFF2-40B4-BE49-F238E27FC236}">
                <a16:creationId xmlns:a16="http://schemas.microsoft.com/office/drawing/2014/main" id="{E94A66A8-32DF-4122-A242-9F0BFFF3E6C9}"/>
              </a:ext>
            </a:extLst>
          </p:cNvPr>
          <p:cNvPicPr>
            <a:picLocks noChangeAspect="1"/>
          </p:cNvPicPr>
          <p:nvPr/>
        </p:nvPicPr>
        <p:blipFill>
          <a:blip r:embed="rId4"/>
          <a:stretch>
            <a:fillRect/>
          </a:stretch>
        </p:blipFill>
        <p:spPr>
          <a:xfrm>
            <a:off x="3158123" y="2855548"/>
            <a:ext cx="5759213" cy="340519"/>
          </a:xfrm>
          <a:prstGeom prst="rect">
            <a:avLst/>
          </a:prstGeom>
        </p:spPr>
      </p:pic>
    </p:spTree>
    <p:extLst>
      <p:ext uri="{BB962C8B-B14F-4D97-AF65-F5344CB8AC3E}">
        <p14:creationId xmlns:p14="http://schemas.microsoft.com/office/powerpoint/2010/main" val="389579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9" name="Content Placeholder 8">
            <a:extLst>
              <a:ext uri="{FF2B5EF4-FFF2-40B4-BE49-F238E27FC236}">
                <a16:creationId xmlns:a16="http://schemas.microsoft.com/office/drawing/2014/main" id="{36A267EA-2749-4630-BAB4-48D776E037D7}"/>
              </a:ext>
            </a:extLst>
          </p:cNvPr>
          <p:cNvSpPr>
            <a:spLocks noGrp="1"/>
          </p:cNvSpPr>
          <p:nvPr>
            <p:ph idx="1"/>
          </p:nvPr>
        </p:nvSpPr>
        <p:spPr>
          <a:xfrm>
            <a:off x="838200" y="1690688"/>
            <a:ext cx="11144250" cy="4351338"/>
          </a:xfrm>
        </p:spPr>
        <p:txBody>
          <a:bodyPr>
            <a:normAutofit/>
          </a:bodyPr>
          <a:lstStyle/>
          <a:p>
            <a:pPr marL="0" indent="0">
              <a:buNone/>
            </a:pPr>
            <a:r>
              <a:rPr lang="en-US" dirty="0"/>
              <a:t>Bootstrap provides an easy way to create predefined alert messages</a:t>
            </a:r>
          </a:p>
        </p:txBody>
      </p:sp>
      <p:pic>
        <p:nvPicPr>
          <p:cNvPr id="11" name="Picture 10">
            <a:extLst>
              <a:ext uri="{FF2B5EF4-FFF2-40B4-BE49-F238E27FC236}">
                <a16:creationId xmlns:a16="http://schemas.microsoft.com/office/drawing/2014/main" id="{24DF6F2A-B1FC-4C1B-A275-88B47E0A6143}"/>
              </a:ext>
            </a:extLst>
          </p:cNvPr>
          <p:cNvPicPr>
            <a:picLocks noChangeAspect="1"/>
          </p:cNvPicPr>
          <p:nvPr/>
        </p:nvPicPr>
        <p:blipFill>
          <a:blip r:embed="rId3"/>
          <a:stretch>
            <a:fillRect/>
          </a:stretch>
        </p:blipFill>
        <p:spPr>
          <a:xfrm>
            <a:off x="1294280" y="2184488"/>
            <a:ext cx="9486900" cy="3916489"/>
          </a:xfrm>
          <a:prstGeom prst="rect">
            <a:avLst/>
          </a:prstGeom>
          <a:ln>
            <a:solidFill>
              <a:srgbClr val="0070C0"/>
            </a:solidFill>
          </a:ln>
        </p:spPr>
      </p:pic>
    </p:spTree>
    <p:extLst>
      <p:ext uri="{BB962C8B-B14F-4D97-AF65-F5344CB8AC3E}">
        <p14:creationId xmlns:p14="http://schemas.microsoft.com/office/powerpoint/2010/main" val="415566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pic>
        <p:nvPicPr>
          <p:cNvPr id="10" name="Picture 9">
            <a:extLst>
              <a:ext uri="{FF2B5EF4-FFF2-40B4-BE49-F238E27FC236}">
                <a16:creationId xmlns:a16="http://schemas.microsoft.com/office/drawing/2014/main" id="{7F1D116C-F480-439F-87F2-78D3743C0A08}"/>
              </a:ext>
            </a:extLst>
          </p:cNvPr>
          <p:cNvPicPr>
            <a:picLocks noChangeAspect="1"/>
          </p:cNvPicPr>
          <p:nvPr/>
        </p:nvPicPr>
        <p:blipFill>
          <a:blip r:embed="rId3"/>
          <a:stretch>
            <a:fillRect/>
          </a:stretch>
        </p:blipFill>
        <p:spPr>
          <a:xfrm>
            <a:off x="1751597" y="1349233"/>
            <a:ext cx="10381014" cy="5237163"/>
          </a:xfrm>
          <a:prstGeom prst="rect">
            <a:avLst/>
          </a:prstGeom>
        </p:spPr>
      </p:pic>
    </p:spTree>
    <p:extLst>
      <p:ext uri="{BB962C8B-B14F-4D97-AF65-F5344CB8AC3E}">
        <p14:creationId xmlns:p14="http://schemas.microsoft.com/office/powerpoint/2010/main" val="166522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9" name="Content Placeholder 8">
            <a:extLst>
              <a:ext uri="{FF2B5EF4-FFF2-40B4-BE49-F238E27FC236}">
                <a16:creationId xmlns:a16="http://schemas.microsoft.com/office/drawing/2014/main" id="{36A267EA-2749-4630-BAB4-48D776E037D7}"/>
              </a:ext>
            </a:extLst>
          </p:cNvPr>
          <p:cNvSpPr>
            <a:spLocks noGrp="1"/>
          </p:cNvSpPr>
          <p:nvPr>
            <p:ph idx="1"/>
          </p:nvPr>
        </p:nvSpPr>
        <p:spPr>
          <a:xfrm>
            <a:off x="838200" y="1690688"/>
            <a:ext cx="11144250" cy="4351338"/>
          </a:xfrm>
        </p:spPr>
        <p:txBody>
          <a:bodyPr>
            <a:normAutofit/>
          </a:bodyPr>
          <a:lstStyle/>
          <a:p>
            <a:pPr marL="0" indent="0">
              <a:buNone/>
            </a:pPr>
            <a:r>
              <a:rPr lang="en-US" dirty="0"/>
              <a:t>Bootstrap provides different styles of buttons</a:t>
            </a:r>
          </a:p>
        </p:txBody>
      </p:sp>
      <p:pic>
        <p:nvPicPr>
          <p:cNvPr id="6" name="Picture 5">
            <a:extLst>
              <a:ext uri="{FF2B5EF4-FFF2-40B4-BE49-F238E27FC236}">
                <a16:creationId xmlns:a16="http://schemas.microsoft.com/office/drawing/2014/main" id="{E9C8DA1A-D0CC-49DE-B0F6-F542306F3068}"/>
              </a:ext>
            </a:extLst>
          </p:cNvPr>
          <p:cNvPicPr>
            <a:picLocks noChangeAspect="1"/>
          </p:cNvPicPr>
          <p:nvPr/>
        </p:nvPicPr>
        <p:blipFill>
          <a:blip r:embed="rId3"/>
          <a:stretch>
            <a:fillRect/>
          </a:stretch>
        </p:blipFill>
        <p:spPr>
          <a:xfrm>
            <a:off x="951942" y="2511426"/>
            <a:ext cx="9745141" cy="765174"/>
          </a:xfrm>
          <a:prstGeom prst="rect">
            <a:avLst/>
          </a:prstGeom>
          <a:ln>
            <a:solidFill>
              <a:srgbClr val="0070C0"/>
            </a:solidFill>
          </a:ln>
        </p:spPr>
      </p:pic>
      <p:pic>
        <p:nvPicPr>
          <p:cNvPr id="8" name="Picture 7">
            <a:extLst>
              <a:ext uri="{FF2B5EF4-FFF2-40B4-BE49-F238E27FC236}">
                <a16:creationId xmlns:a16="http://schemas.microsoft.com/office/drawing/2014/main" id="{AAC4B995-F87F-4269-B832-DB49E7DE587F}"/>
              </a:ext>
            </a:extLst>
          </p:cNvPr>
          <p:cNvPicPr>
            <a:picLocks noChangeAspect="1"/>
          </p:cNvPicPr>
          <p:nvPr/>
        </p:nvPicPr>
        <p:blipFill>
          <a:blip r:embed="rId4"/>
          <a:stretch>
            <a:fillRect/>
          </a:stretch>
        </p:blipFill>
        <p:spPr>
          <a:xfrm>
            <a:off x="951942" y="3463926"/>
            <a:ext cx="9687434" cy="3276171"/>
          </a:xfrm>
          <a:prstGeom prst="rect">
            <a:avLst/>
          </a:prstGeom>
        </p:spPr>
      </p:pic>
    </p:spTree>
    <p:extLst>
      <p:ext uri="{BB962C8B-B14F-4D97-AF65-F5344CB8AC3E}">
        <p14:creationId xmlns:p14="http://schemas.microsoft.com/office/powerpoint/2010/main" val="144463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9" name="Content Placeholder 8">
            <a:extLst>
              <a:ext uri="{FF2B5EF4-FFF2-40B4-BE49-F238E27FC236}">
                <a16:creationId xmlns:a16="http://schemas.microsoft.com/office/drawing/2014/main" id="{36A267EA-2749-4630-BAB4-48D776E037D7}"/>
              </a:ext>
            </a:extLst>
          </p:cNvPr>
          <p:cNvSpPr>
            <a:spLocks noGrp="1"/>
          </p:cNvSpPr>
          <p:nvPr>
            <p:ph idx="1"/>
          </p:nvPr>
        </p:nvSpPr>
        <p:spPr>
          <a:xfrm>
            <a:off x="838200" y="1690688"/>
            <a:ext cx="11144250" cy="4351338"/>
          </a:xfrm>
        </p:spPr>
        <p:txBody>
          <a:bodyPr>
            <a:normAutofit/>
          </a:bodyPr>
          <a:lstStyle/>
          <a:p>
            <a:pPr marL="0" indent="0">
              <a:buNone/>
            </a:pPr>
            <a:r>
              <a:rPr lang="en-US" dirty="0"/>
              <a:t>Bootstrap provides four button sizes</a:t>
            </a:r>
          </a:p>
        </p:txBody>
      </p:sp>
      <p:pic>
        <p:nvPicPr>
          <p:cNvPr id="10" name="Picture 9">
            <a:extLst>
              <a:ext uri="{FF2B5EF4-FFF2-40B4-BE49-F238E27FC236}">
                <a16:creationId xmlns:a16="http://schemas.microsoft.com/office/drawing/2014/main" id="{22299B6D-C874-4CF1-AE9A-BBA96E07A70F}"/>
              </a:ext>
            </a:extLst>
          </p:cNvPr>
          <p:cNvPicPr>
            <a:picLocks noChangeAspect="1"/>
          </p:cNvPicPr>
          <p:nvPr/>
        </p:nvPicPr>
        <p:blipFill>
          <a:blip r:embed="rId3"/>
          <a:stretch>
            <a:fillRect/>
          </a:stretch>
        </p:blipFill>
        <p:spPr>
          <a:xfrm>
            <a:off x="2952030" y="2255044"/>
            <a:ext cx="5361775" cy="1072355"/>
          </a:xfrm>
          <a:prstGeom prst="rect">
            <a:avLst/>
          </a:prstGeom>
          <a:ln>
            <a:solidFill>
              <a:srgbClr val="0070C0"/>
            </a:solidFill>
          </a:ln>
        </p:spPr>
      </p:pic>
      <p:pic>
        <p:nvPicPr>
          <p:cNvPr id="11" name="Picture 10">
            <a:extLst>
              <a:ext uri="{FF2B5EF4-FFF2-40B4-BE49-F238E27FC236}">
                <a16:creationId xmlns:a16="http://schemas.microsoft.com/office/drawing/2014/main" id="{FC173D46-2BAD-4680-B94B-3CEA1B50EF78}"/>
              </a:ext>
            </a:extLst>
          </p:cNvPr>
          <p:cNvPicPr>
            <a:picLocks noChangeAspect="1"/>
          </p:cNvPicPr>
          <p:nvPr/>
        </p:nvPicPr>
        <p:blipFill>
          <a:blip r:embed="rId4"/>
          <a:stretch>
            <a:fillRect/>
          </a:stretch>
        </p:blipFill>
        <p:spPr>
          <a:xfrm>
            <a:off x="1062046" y="3434980"/>
            <a:ext cx="10291754" cy="1651001"/>
          </a:xfrm>
          <a:prstGeom prst="rect">
            <a:avLst/>
          </a:prstGeom>
        </p:spPr>
      </p:pic>
    </p:spTree>
    <p:extLst>
      <p:ext uri="{BB962C8B-B14F-4D97-AF65-F5344CB8AC3E}">
        <p14:creationId xmlns:p14="http://schemas.microsoft.com/office/powerpoint/2010/main" val="271668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9" name="Content Placeholder 8">
            <a:extLst>
              <a:ext uri="{FF2B5EF4-FFF2-40B4-BE49-F238E27FC236}">
                <a16:creationId xmlns:a16="http://schemas.microsoft.com/office/drawing/2014/main" id="{36A267EA-2749-4630-BAB4-48D776E037D7}"/>
              </a:ext>
            </a:extLst>
          </p:cNvPr>
          <p:cNvSpPr>
            <a:spLocks noGrp="1"/>
          </p:cNvSpPr>
          <p:nvPr>
            <p:ph idx="1"/>
          </p:nvPr>
        </p:nvSpPr>
        <p:spPr>
          <a:xfrm>
            <a:off x="838200" y="1690688"/>
            <a:ext cx="11144250" cy="4351338"/>
          </a:xfrm>
        </p:spPr>
        <p:txBody>
          <a:bodyPr>
            <a:normAutofit/>
          </a:bodyPr>
          <a:lstStyle/>
          <a:p>
            <a:pPr marL="0" indent="0">
              <a:buNone/>
            </a:pPr>
            <a:r>
              <a:rPr lang="en-US" dirty="0"/>
              <a:t>A button can be set to an active (appear pressed) or a disabled (unclickable) state:</a:t>
            </a:r>
          </a:p>
          <a:p>
            <a:pPr marL="0" indent="0">
              <a:buNone/>
            </a:pPr>
            <a:endParaRPr lang="en-US" dirty="0"/>
          </a:p>
          <a:p>
            <a:pPr marL="0" indent="0">
              <a:buNone/>
            </a:pPr>
            <a:endParaRPr lang="en-US" dirty="0"/>
          </a:p>
          <a:p>
            <a:pPr marL="0" indent="0">
              <a:buNone/>
            </a:pPr>
            <a:r>
              <a:rPr lang="en-US" dirty="0"/>
              <a:t>The class </a:t>
            </a:r>
            <a:r>
              <a:rPr lang="en-US" b="1" dirty="0">
                <a:solidFill>
                  <a:srgbClr val="FF0000"/>
                </a:solidFill>
                <a:latin typeface="Courier New" panose="02070309020205020404" pitchFamily="49" charset="0"/>
                <a:cs typeface="Courier New" panose="02070309020205020404" pitchFamily="49" charset="0"/>
              </a:rPr>
              <a:t>.active </a:t>
            </a:r>
            <a:r>
              <a:rPr lang="en-US" dirty="0"/>
              <a:t>makes a button appear pressed, and the class </a:t>
            </a:r>
            <a:r>
              <a:rPr lang="en-US" b="1" dirty="0">
                <a:solidFill>
                  <a:srgbClr val="FF0000"/>
                </a:solidFill>
                <a:latin typeface="Courier New" panose="02070309020205020404" pitchFamily="49" charset="0"/>
                <a:cs typeface="Courier New" panose="02070309020205020404" pitchFamily="49" charset="0"/>
              </a:rPr>
              <a:t>.disabled </a:t>
            </a:r>
            <a:r>
              <a:rPr lang="en-US" dirty="0"/>
              <a:t>makes a button unclickable</a:t>
            </a:r>
          </a:p>
        </p:txBody>
      </p:sp>
      <p:pic>
        <p:nvPicPr>
          <p:cNvPr id="6" name="Picture 5">
            <a:extLst>
              <a:ext uri="{FF2B5EF4-FFF2-40B4-BE49-F238E27FC236}">
                <a16:creationId xmlns:a16="http://schemas.microsoft.com/office/drawing/2014/main" id="{1DFDBF90-BF84-4487-83B2-1C2C79D3682D}"/>
              </a:ext>
            </a:extLst>
          </p:cNvPr>
          <p:cNvPicPr>
            <a:picLocks noChangeAspect="1"/>
          </p:cNvPicPr>
          <p:nvPr/>
        </p:nvPicPr>
        <p:blipFill>
          <a:blip r:embed="rId3"/>
          <a:stretch>
            <a:fillRect/>
          </a:stretch>
        </p:blipFill>
        <p:spPr>
          <a:xfrm>
            <a:off x="2711450" y="2441574"/>
            <a:ext cx="5575554" cy="860425"/>
          </a:xfrm>
          <a:prstGeom prst="rect">
            <a:avLst/>
          </a:prstGeom>
          <a:ln>
            <a:solidFill>
              <a:srgbClr val="0070C0"/>
            </a:solidFill>
          </a:ln>
        </p:spPr>
      </p:pic>
      <p:pic>
        <p:nvPicPr>
          <p:cNvPr id="8" name="Picture 7">
            <a:extLst>
              <a:ext uri="{FF2B5EF4-FFF2-40B4-BE49-F238E27FC236}">
                <a16:creationId xmlns:a16="http://schemas.microsoft.com/office/drawing/2014/main" id="{DBADBA59-4806-4159-8131-BF7630E0BAA2}"/>
              </a:ext>
            </a:extLst>
          </p:cNvPr>
          <p:cNvPicPr>
            <a:picLocks noChangeAspect="1"/>
          </p:cNvPicPr>
          <p:nvPr/>
        </p:nvPicPr>
        <p:blipFill>
          <a:blip r:embed="rId4"/>
          <a:stretch>
            <a:fillRect/>
          </a:stretch>
        </p:blipFill>
        <p:spPr>
          <a:xfrm>
            <a:off x="1022256" y="4584700"/>
            <a:ext cx="10629887" cy="787399"/>
          </a:xfrm>
          <a:prstGeom prst="rect">
            <a:avLst/>
          </a:prstGeom>
        </p:spPr>
      </p:pic>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88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9" name="Content Placeholder 8">
            <a:extLst>
              <a:ext uri="{FF2B5EF4-FFF2-40B4-BE49-F238E27FC236}">
                <a16:creationId xmlns:a16="http://schemas.microsoft.com/office/drawing/2014/main" id="{36A267EA-2749-4630-BAB4-48D776E037D7}"/>
              </a:ext>
            </a:extLst>
          </p:cNvPr>
          <p:cNvSpPr>
            <a:spLocks noGrp="1"/>
          </p:cNvSpPr>
          <p:nvPr>
            <p:ph idx="1"/>
          </p:nvPr>
        </p:nvSpPr>
        <p:spPr>
          <a:xfrm>
            <a:off x="838200" y="1690688"/>
            <a:ext cx="11144250" cy="4351338"/>
          </a:xfrm>
        </p:spPr>
        <p:txBody>
          <a:bodyPr>
            <a:normAutofit/>
          </a:bodyPr>
          <a:lstStyle/>
          <a:p>
            <a:pPr marL="0" indent="0">
              <a:buNone/>
            </a:pPr>
            <a:r>
              <a:rPr lang="en-US" dirty="0"/>
              <a:t>Bootstrap allows you to group a series of buttons together (on a single line) in a </a:t>
            </a:r>
            <a:r>
              <a:rPr lang="en-US" dirty="0">
                <a:solidFill>
                  <a:srgbClr val="FF0000"/>
                </a:solidFill>
              </a:rPr>
              <a:t>button group</a:t>
            </a:r>
            <a:r>
              <a:rPr lang="en-US" dirty="0"/>
              <a:t>:</a:t>
            </a:r>
          </a:p>
          <a:p>
            <a:pPr marL="0" indent="0">
              <a:buNone/>
            </a:pPr>
            <a:endParaRPr lang="en-US" dirty="0"/>
          </a:p>
          <a:p>
            <a:pPr marL="0" indent="0">
              <a:buNone/>
            </a:pPr>
            <a:r>
              <a:rPr lang="en-US" dirty="0"/>
              <a:t>Use a </a:t>
            </a:r>
            <a:r>
              <a:rPr lang="en-US" b="1" dirty="0">
                <a:solidFill>
                  <a:srgbClr val="0070C0"/>
                </a:solidFill>
                <a:latin typeface="Courier New" panose="02070309020205020404" pitchFamily="49" charset="0"/>
                <a:cs typeface="Courier New" panose="02070309020205020404" pitchFamily="49" charset="0"/>
              </a:rPr>
              <a:t>&lt;div&gt; </a:t>
            </a:r>
            <a:r>
              <a:rPr lang="en-US" dirty="0"/>
              <a:t>element with class </a:t>
            </a:r>
            <a:r>
              <a:rPr lang="en-US" dirty="0">
                <a:solidFill>
                  <a:srgbClr val="0070C0"/>
                </a:solidFill>
              </a:rPr>
              <a:t>.</a:t>
            </a:r>
            <a:r>
              <a:rPr lang="en-US" dirty="0" err="1">
                <a:solidFill>
                  <a:srgbClr val="0070C0"/>
                </a:solidFill>
              </a:rPr>
              <a:t>btn</a:t>
            </a:r>
            <a:r>
              <a:rPr lang="en-US" dirty="0">
                <a:solidFill>
                  <a:srgbClr val="0070C0"/>
                </a:solidFill>
              </a:rPr>
              <a:t>-group </a:t>
            </a:r>
            <a:r>
              <a:rPr lang="en-US" dirty="0"/>
              <a:t>to create a button group</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A4C597-81FC-43B4-B5D8-E679F9131356}"/>
              </a:ext>
            </a:extLst>
          </p:cNvPr>
          <p:cNvPicPr>
            <a:picLocks noChangeAspect="1"/>
          </p:cNvPicPr>
          <p:nvPr/>
        </p:nvPicPr>
        <p:blipFill>
          <a:blip r:embed="rId3"/>
          <a:stretch>
            <a:fillRect/>
          </a:stretch>
        </p:blipFill>
        <p:spPr>
          <a:xfrm>
            <a:off x="4751293" y="2277665"/>
            <a:ext cx="3692925" cy="738585"/>
          </a:xfrm>
          <a:prstGeom prst="rect">
            <a:avLst/>
          </a:prstGeom>
        </p:spPr>
      </p:pic>
      <p:pic>
        <p:nvPicPr>
          <p:cNvPr id="11" name="Picture 10">
            <a:extLst>
              <a:ext uri="{FF2B5EF4-FFF2-40B4-BE49-F238E27FC236}">
                <a16:creationId xmlns:a16="http://schemas.microsoft.com/office/drawing/2014/main" id="{AC837936-B1CB-4C07-B585-5AB5C269E671}"/>
              </a:ext>
            </a:extLst>
          </p:cNvPr>
          <p:cNvPicPr>
            <a:picLocks noChangeAspect="1"/>
          </p:cNvPicPr>
          <p:nvPr/>
        </p:nvPicPr>
        <p:blipFill>
          <a:blip r:embed="rId4"/>
          <a:stretch>
            <a:fillRect/>
          </a:stretch>
        </p:blipFill>
        <p:spPr>
          <a:xfrm>
            <a:off x="1959843" y="3664650"/>
            <a:ext cx="8453612" cy="1698812"/>
          </a:xfrm>
          <a:prstGeom prst="rect">
            <a:avLst/>
          </a:prstGeom>
        </p:spPr>
      </p:pic>
    </p:spTree>
    <p:extLst>
      <p:ext uri="{BB962C8B-B14F-4D97-AF65-F5344CB8AC3E}">
        <p14:creationId xmlns:p14="http://schemas.microsoft.com/office/powerpoint/2010/main" val="377895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Images</a:t>
            </a:r>
          </a:p>
        </p:txBody>
      </p:sp>
      <p:pic>
        <p:nvPicPr>
          <p:cNvPr id="12" name="Picture 11">
            <a:extLst>
              <a:ext uri="{FF2B5EF4-FFF2-40B4-BE49-F238E27FC236}">
                <a16:creationId xmlns:a16="http://schemas.microsoft.com/office/drawing/2014/main" id="{B42EB7E0-F43F-4A83-BF67-CD958DFCF67E}"/>
              </a:ext>
            </a:extLst>
          </p:cNvPr>
          <p:cNvPicPr>
            <a:picLocks noChangeAspect="1"/>
          </p:cNvPicPr>
          <p:nvPr/>
        </p:nvPicPr>
        <p:blipFill>
          <a:blip r:embed="rId3"/>
          <a:stretch>
            <a:fillRect/>
          </a:stretch>
        </p:blipFill>
        <p:spPr>
          <a:xfrm>
            <a:off x="5462587" y="128588"/>
            <a:ext cx="5015816" cy="4811288"/>
          </a:xfrm>
          <a:prstGeom prst="rect">
            <a:avLst/>
          </a:prstGeom>
          <a:ln>
            <a:solidFill>
              <a:srgbClr val="0070C0"/>
            </a:solidFill>
          </a:ln>
        </p:spPr>
      </p:pic>
      <p:pic>
        <p:nvPicPr>
          <p:cNvPr id="13" name="Picture 12">
            <a:extLst>
              <a:ext uri="{FF2B5EF4-FFF2-40B4-BE49-F238E27FC236}">
                <a16:creationId xmlns:a16="http://schemas.microsoft.com/office/drawing/2014/main" id="{3BF1B83E-D249-4B94-9B9C-FE3D1E97FED8}"/>
              </a:ext>
            </a:extLst>
          </p:cNvPr>
          <p:cNvPicPr>
            <a:picLocks noChangeAspect="1"/>
          </p:cNvPicPr>
          <p:nvPr/>
        </p:nvPicPr>
        <p:blipFill>
          <a:blip r:embed="rId4"/>
          <a:stretch>
            <a:fillRect/>
          </a:stretch>
        </p:blipFill>
        <p:spPr>
          <a:xfrm>
            <a:off x="460499" y="5182182"/>
            <a:ext cx="11271001" cy="366712"/>
          </a:xfrm>
          <a:prstGeom prst="rect">
            <a:avLst/>
          </a:prstGeom>
        </p:spPr>
      </p:pic>
    </p:spTree>
    <p:extLst>
      <p:ext uri="{BB962C8B-B14F-4D97-AF65-F5344CB8AC3E}">
        <p14:creationId xmlns:p14="http://schemas.microsoft.com/office/powerpoint/2010/main" val="300281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9" name="Content Placeholder 8">
            <a:extLst>
              <a:ext uri="{FF2B5EF4-FFF2-40B4-BE49-F238E27FC236}">
                <a16:creationId xmlns:a16="http://schemas.microsoft.com/office/drawing/2014/main" id="{36A267EA-2749-4630-BAB4-48D776E037D7}"/>
              </a:ext>
            </a:extLst>
          </p:cNvPr>
          <p:cNvSpPr>
            <a:spLocks noGrp="1"/>
          </p:cNvSpPr>
          <p:nvPr>
            <p:ph idx="1"/>
          </p:nvPr>
        </p:nvSpPr>
        <p:spPr>
          <a:xfrm>
            <a:off x="838200" y="1690688"/>
            <a:ext cx="11144250" cy="4351338"/>
          </a:xfrm>
        </p:spPr>
        <p:txBody>
          <a:bodyPr>
            <a:normAutofit/>
          </a:bodyPr>
          <a:lstStyle/>
          <a:p>
            <a:pPr marL="0" indent="0">
              <a:buNone/>
            </a:pPr>
            <a:r>
              <a:rPr lang="en-US" dirty="0"/>
              <a:t>Instead of applying button sizes to every button in a group, use class </a:t>
            </a:r>
            <a:r>
              <a:rPr lang="en-US" b="1" dirty="0">
                <a:solidFill>
                  <a:srgbClr val="0070C0"/>
                </a:solidFill>
                <a:latin typeface="Courier New" panose="02070309020205020404" pitchFamily="49" charset="0"/>
                <a:cs typeface="Courier New" panose="02070309020205020404" pitchFamily="49" charset="0"/>
              </a:rPr>
              <a:t>.</a:t>
            </a:r>
            <a:r>
              <a:rPr lang="en-US" b="1" dirty="0" err="1">
                <a:solidFill>
                  <a:srgbClr val="0070C0"/>
                </a:solidFill>
                <a:latin typeface="Courier New" panose="02070309020205020404" pitchFamily="49" charset="0"/>
                <a:cs typeface="Courier New" panose="02070309020205020404" pitchFamily="49" charset="0"/>
              </a:rPr>
              <a:t>btn-group-lg|sm|xs</a:t>
            </a:r>
            <a:r>
              <a:rPr lang="en-US" dirty="0"/>
              <a:t> to size all buttons in the group</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B94D3E4-1555-4B82-950D-F7042CACB00E}"/>
              </a:ext>
            </a:extLst>
          </p:cNvPr>
          <p:cNvPicPr>
            <a:picLocks noChangeAspect="1"/>
          </p:cNvPicPr>
          <p:nvPr/>
        </p:nvPicPr>
        <p:blipFill>
          <a:blip r:embed="rId3"/>
          <a:stretch>
            <a:fillRect/>
          </a:stretch>
        </p:blipFill>
        <p:spPr>
          <a:xfrm>
            <a:off x="2478119" y="2821778"/>
            <a:ext cx="7930979" cy="1608820"/>
          </a:xfrm>
          <a:prstGeom prst="rect">
            <a:avLst/>
          </a:prstGeom>
        </p:spPr>
      </p:pic>
    </p:spTree>
    <p:extLst>
      <p:ext uri="{BB962C8B-B14F-4D97-AF65-F5344CB8AC3E}">
        <p14:creationId xmlns:p14="http://schemas.microsoft.com/office/powerpoint/2010/main" val="336531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9" name="Content Placeholder 8">
            <a:extLst>
              <a:ext uri="{FF2B5EF4-FFF2-40B4-BE49-F238E27FC236}">
                <a16:creationId xmlns:a16="http://schemas.microsoft.com/office/drawing/2014/main" id="{36A267EA-2749-4630-BAB4-48D776E037D7}"/>
              </a:ext>
            </a:extLst>
          </p:cNvPr>
          <p:cNvSpPr>
            <a:spLocks noGrp="1"/>
          </p:cNvSpPr>
          <p:nvPr>
            <p:ph idx="1"/>
          </p:nvPr>
        </p:nvSpPr>
        <p:spPr>
          <a:xfrm>
            <a:off x="838200" y="1690688"/>
            <a:ext cx="11144250" cy="4351338"/>
          </a:xfrm>
        </p:spPr>
        <p:txBody>
          <a:bodyPr>
            <a:normAutofit/>
          </a:bodyPr>
          <a:lstStyle/>
          <a:p>
            <a:pPr marL="0" indent="0">
              <a:buNone/>
            </a:pPr>
            <a:r>
              <a:rPr lang="en-US" dirty="0"/>
              <a:t>Bootstrap also supports vertical button groups</a:t>
            </a:r>
          </a:p>
          <a:p>
            <a:pPr marL="0" indent="0">
              <a:buNone/>
            </a:pPr>
            <a:r>
              <a:rPr lang="en-US" dirty="0"/>
              <a:t>Use the class </a:t>
            </a:r>
            <a:r>
              <a:rPr lang="en-US" b="1" dirty="0">
                <a:solidFill>
                  <a:srgbClr val="FF0000"/>
                </a:solidFill>
                <a:latin typeface="Courier New" panose="02070309020205020404" pitchFamily="49" charset="0"/>
                <a:cs typeface="Courier New" panose="02070309020205020404" pitchFamily="49" charset="0"/>
              </a:rPr>
              <a:t>.</a:t>
            </a:r>
            <a:r>
              <a:rPr lang="en-US" b="1" dirty="0" err="1">
                <a:solidFill>
                  <a:srgbClr val="FF0000"/>
                </a:solidFill>
                <a:latin typeface="Courier New" panose="02070309020205020404" pitchFamily="49" charset="0"/>
                <a:cs typeface="Courier New" panose="02070309020205020404" pitchFamily="49" charset="0"/>
              </a:rPr>
              <a:t>btn</a:t>
            </a:r>
            <a:r>
              <a:rPr lang="en-US" b="1" dirty="0">
                <a:solidFill>
                  <a:srgbClr val="FF0000"/>
                </a:solidFill>
                <a:latin typeface="Courier New" panose="02070309020205020404" pitchFamily="49" charset="0"/>
                <a:cs typeface="Courier New" panose="02070309020205020404" pitchFamily="49" charset="0"/>
              </a:rPr>
              <a:t>-group-vertical </a:t>
            </a:r>
            <a:r>
              <a:rPr lang="en-US" dirty="0"/>
              <a:t>to create a vertical button group</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054B92F-7F39-4B0C-9784-42F611EFBD2B}"/>
              </a:ext>
            </a:extLst>
          </p:cNvPr>
          <p:cNvPicPr>
            <a:picLocks noChangeAspect="1"/>
          </p:cNvPicPr>
          <p:nvPr/>
        </p:nvPicPr>
        <p:blipFill>
          <a:blip r:embed="rId3"/>
          <a:stretch>
            <a:fillRect/>
          </a:stretch>
        </p:blipFill>
        <p:spPr>
          <a:xfrm>
            <a:off x="688039" y="3016251"/>
            <a:ext cx="7891999" cy="1593456"/>
          </a:xfrm>
          <a:prstGeom prst="rect">
            <a:avLst/>
          </a:prstGeom>
        </p:spPr>
      </p:pic>
      <p:pic>
        <p:nvPicPr>
          <p:cNvPr id="13" name="Picture 12">
            <a:extLst>
              <a:ext uri="{FF2B5EF4-FFF2-40B4-BE49-F238E27FC236}">
                <a16:creationId xmlns:a16="http://schemas.microsoft.com/office/drawing/2014/main" id="{E0CED6BB-E6FC-426F-890F-DAD651EC73E1}"/>
              </a:ext>
            </a:extLst>
          </p:cNvPr>
          <p:cNvPicPr>
            <a:picLocks noChangeAspect="1"/>
          </p:cNvPicPr>
          <p:nvPr/>
        </p:nvPicPr>
        <p:blipFill>
          <a:blip r:embed="rId4"/>
          <a:stretch>
            <a:fillRect/>
          </a:stretch>
        </p:blipFill>
        <p:spPr>
          <a:xfrm>
            <a:off x="8955955" y="2723356"/>
            <a:ext cx="1790602" cy="1820951"/>
          </a:xfrm>
          <a:prstGeom prst="rect">
            <a:avLst/>
          </a:prstGeom>
        </p:spPr>
      </p:pic>
    </p:spTree>
    <p:extLst>
      <p:ext uri="{BB962C8B-B14F-4D97-AF65-F5344CB8AC3E}">
        <p14:creationId xmlns:p14="http://schemas.microsoft.com/office/powerpoint/2010/main" val="103985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9" name="Content Placeholder 8">
            <a:extLst>
              <a:ext uri="{FF2B5EF4-FFF2-40B4-BE49-F238E27FC236}">
                <a16:creationId xmlns:a16="http://schemas.microsoft.com/office/drawing/2014/main" id="{36A267EA-2749-4630-BAB4-48D776E037D7}"/>
              </a:ext>
            </a:extLst>
          </p:cNvPr>
          <p:cNvSpPr>
            <a:spLocks noGrp="1"/>
          </p:cNvSpPr>
          <p:nvPr>
            <p:ph idx="1"/>
          </p:nvPr>
        </p:nvSpPr>
        <p:spPr>
          <a:xfrm>
            <a:off x="838200" y="1690688"/>
            <a:ext cx="11144250" cy="4351338"/>
          </a:xfrm>
        </p:spPr>
        <p:txBody>
          <a:bodyPr>
            <a:normAutofit/>
          </a:bodyPr>
          <a:lstStyle/>
          <a:p>
            <a:pPr marL="0" indent="0">
              <a:buNone/>
            </a:pPr>
            <a:r>
              <a:rPr lang="en-US" dirty="0"/>
              <a:t>Nest button groups to create </a:t>
            </a:r>
            <a:r>
              <a:rPr lang="en-US" dirty="0">
                <a:solidFill>
                  <a:srgbClr val="FF0000"/>
                </a:solidFill>
              </a:rPr>
              <a:t>dropdown menus</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a:extLst>
              <a:ext uri="{FF2B5EF4-FFF2-40B4-BE49-F238E27FC236}">
                <a16:creationId xmlns:a16="http://schemas.microsoft.com/office/drawing/2014/main" id="{E24BE098-843F-4042-99C6-6D0CC54D0720}"/>
              </a:ext>
            </a:extLst>
          </p:cNvPr>
          <p:cNvPicPr>
            <a:picLocks noChangeAspect="1"/>
          </p:cNvPicPr>
          <p:nvPr/>
        </p:nvPicPr>
        <p:blipFill>
          <a:blip r:embed="rId3"/>
          <a:stretch>
            <a:fillRect/>
          </a:stretch>
        </p:blipFill>
        <p:spPr>
          <a:xfrm>
            <a:off x="628650" y="2401420"/>
            <a:ext cx="10383697" cy="2905414"/>
          </a:xfrm>
          <a:prstGeom prst="rect">
            <a:avLst/>
          </a:prstGeom>
        </p:spPr>
      </p:pic>
      <p:sp>
        <p:nvSpPr>
          <p:cNvPr id="8" name="Rectangle 7">
            <a:extLst>
              <a:ext uri="{FF2B5EF4-FFF2-40B4-BE49-F238E27FC236}">
                <a16:creationId xmlns:a16="http://schemas.microsoft.com/office/drawing/2014/main" id="{F443B2C4-5DD4-466D-A917-505EF0AFC67B}"/>
              </a:ext>
            </a:extLst>
          </p:cNvPr>
          <p:cNvSpPr/>
          <p:nvPr/>
        </p:nvSpPr>
        <p:spPr>
          <a:xfrm>
            <a:off x="838200" y="3110845"/>
            <a:ext cx="10096893" cy="19084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641B12-7DA9-4444-A593-A8D09C216DA5}"/>
              </a:ext>
            </a:extLst>
          </p:cNvPr>
          <p:cNvPicPr>
            <a:picLocks noChangeAspect="1"/>
          </p:cNvPicPr>
          <p:nvPr/>
        </p:nvPicPr>
        <p:blipFill>
          <a:blip r:embed="rId4"/>
          <a:stretch>
            <a:fillRect/>
          </a:stretch>
        </p:blipFill>
        <p:spPr>
          <a:xfrm>
            <a:off x="7870933" y="4175437"/>
            <a:ext cx="3772062" cy="1373580"/>
          </a:xfrm>
          <a:prstGeom prst="rect">
            <a:avLst/>
          </a:prstGeom>
          <a:ln>
            <a:solidFill>
              <a:srgbClr val="0070C0"/>
            </a:solidFill>
          </a:ln>
        </p:spPr>
      </p:pic>
    </p:spTree>
    <p:extLst>
      <p:ext uri="{BB962C8B-B14F-4D97-AF65-F5344CB8AC3E}">
        <p14:creationId xmlns:p14="http://schemas.microsoft.com/office/powerpoint/2010/main" val="151248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If you have a web site with lots of pages, you may wish to add some sort of </a:t>
            </a:r>
            <a:r>
              <a:rPr lang="en-US" dirty="0">
                <a:solidFill>
                  <a:srgbClr val="FF0000"/>
                </a:solidFill>
              </a:rPr>
              <a:t>pagination</a:t>
            </a:r>
            <a:r>
              <a:rPr lang="en-US" dirty="0"/>
              <a:t> to each page</a:t>
            </a:r>
          </a:p>
          <a:p>
            <a:pPr marL="0" indent="0">
              <a:buNone/>
            </a:pPr>
            <a:r>
              <a:rPr lang="en-US" dirty="0"/>
              <a:t>A basic pagination in Bootstrap looks like this</a:t>
            </a:r>
          </a:p>
        </p:txBody>
      </p:sp>
      <p:pic>
        <p:nvPicPr>
          <p:cNvPr id="6" name="Picture 5">
            <a:extLst>
              <a:ext uri="{FF2B5EF4-FFF2-40B4-BE49-F238E27FC236}">
                <a16:creationId xmlns:a16="http://schemas.microsoft.com/office/drawing/2014/main" id="{EB23B423-8B74-4768-9DF5-35AFE91ACAD1}"/>
              </a:ext>
            </a:extLst>
          </p:cNvPr>
          <p:cNvPicPr>
            <a:picLocks noChangeAspect="1"/>
          </p:cNvPicPr>
          <p:nvPr/>
        </p:nvPicPr>
        <p:blipFill>
          <a:blip r:embed="rId3"/>
          <a:stretch>
            <a:fillRect/>
          </a:stretch>
        </p:blipFill>
        <p:spPr>
          <a:xfrm>
            <a:off x="7933147" y="2543174"/>
            <a:ext cx="3235766" cy="831622"/>
          </a:xfrm>
          <a:prstGeom prst="rect">
            <a:avLst/>
          </a:prstGeom>
        </p:spPr>
      </p:pic>
      <p:pic>
        <p:nvPicPr>
          <p:cNvPr id="9" name="Picture 8">
            <a:extLst>
              <a:ext uri="{FF2B5EF4-FFF2-40B4-BE49-F238E27FC236}">
                <a16:creationId xmlns:a16="http://schemas.microsoft.com/office/drawing/2014/main" id="{08F08A53-E011-4513-B376-1E687C8D8D26}"/>
              </a:ext>
            </a:extLst>
          </p:cNvPr>
          <p:cNvPicPr>
            <a:picLocks noChangeAspect="1"/>
          </p:cNvPicPr>
          <p:nvPr/>
        </p:nvPicPr>
        <p:blipFill>
          <a:blip r:embed="rId4"/>
          <a:stretch>
            <a:fillRect/>
          </a:stretch>
        </p:blipFill>
        <p:spPr>
          <a:xfrm>
            <a:off x="4219135" y="3374796"/>
            <a:ext cx="3881156" cy="2298502"/>
          </a:xfrm>
          <a:prstGeom prst="rect">
            <a:avLst/>
          </a:prstGeom>
        </p:spPr>
      </p:pic>
    </p:spTree>
    <p:extLst>
      <p:ext uri="{BB962C8B-B14F-4D97-AF65-F5344CB8AC3E}">
        <p14:creationId xmlns:p14="http://schemas.microsoft.com/office/powerpoint/2010/main" val="75544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The </a:t>
            </a:r>
            <a:r>
              <a:rPr lang="en-US" dirty="0">
                <a:solidFill>
                  <a:srgbClr val="FF0000"/>
                </a:solidFill>
              </a:rPr>
              <a:t>active</a:t>
            </a:r>
            <a:r>
              <a:rPr lang="en-US" dirty="0"/>
              <a:t> state shows what is the current page:</a:t>
            </a:r>
          </a:p>
          <a:p>
            <a:pPr marL="0" indent="0">
              <a:buNone/>
            </a:pPr>
            <a:endParaRPr lang="en-US" dirty="0"/>
          </a:p>
          <a:p>
            <a:pPr marL="0" indent="0">
              <a:buNone/>
            </a:pPr>
            <a:r>
              <a:rPr lang="en-US" dirty="0"/>
              <a:t>Add class </a:t>
            </a:r>
            <a:r>
              <a:rPr lang="en-US" b="1" dirty="0">
                <a:solidFill>
                  <a:srgbClr val="FF0000"/>
                </a:solidFill>
                <a:latin typeface="Courier New" panose="02070309020205020404" pitchFamily="49" charset="0"/>
                <a:cs typeface="Courier New" panose="02070309020205020404" pitchFamily="49" charset="0"/>
              </a:rPr>
              <a:t>.active </a:t>
            </a:r>
            <a:r>
              <a:rPr lang="en-US" dirty="0"/>
              <a:t>to let the user know which page he/she is on</a:t>
            </a:r>
          </a:p>
        </p:txBody>
      </p:sp>
      <p:pic>
        <p:nvPicPr>
          <p:cNvPr id="10" name="Picture 9">
            <a:extLst>
              <a:ext uri="{FF2B5EF4-FFF2-40B4-BE49-F238E27FC236}">
                <a16:creationId xmlns:a16="http://schemas.microsoft.com/office/drawing/2014/main" id="{00ED8724-EA08-4B7B-8598-4C781FED43F5}"/>
              </a:ext>
            </a:extLst>
          </p:cNvPr>
          <p:cNvPicPr>
            <a:picLocks noChangeAspect="1"/>
          </p:cNvPicPr>
          <p:nvPr/>
        </p:nvPicPr>
        <p:blipFill>
          <a:blip r:embed="rId3"/>
          <a:stretch>
            <a:fillRect/>
          </a:stretch>
        </p:blipFill>
        <p:spPr>
          <a:xfrm>
            <a:off x="8367073" y="1825625"/>
            <a:ext cx="3425839" cy="955282"/>
          </a:xfrm>
          <a:prstGeom prst="rect">
            <a:avLst/>
          </a:prstGeom>
        </p:spPr>
      </p:pic>
      <p:pic>
        <p:nvPicPr>
          <p:cNvPr id="11" name="Picture 10">
            <a:extLst>
              <a:ext uri="{FF2B5EF4-FFF2-40B4-BE49-F238E27FC236}">
                <a16:creationId xmlns:a16="http://schemas.microsoft.com/office/drawing/2014/main" id="{589F095E-85A1-42FB-A0AD-8E24E5AB21F7}"/>
              </a:ext>
            </a:extLst>
          </p:cNvPr>
          <p:cNvPicPr>
            <a:picLocks noChangeAspect="1"/>
          </p:cNvPicPr>
          <p:nvPr/>
        </p:nvPicPr>
        <p:blipFill>
          <a:blip r:embed="rId4"/>
          <a:stretch>
            <a:fillRect/>
          </a:stretch>
        </p:blipFill>
        <p:spPr>
          <a:xfrm>
            <a:off x="3475297" y="3450715"/>
            <a:ext cx="5354667" cy="2232222"/>
          </a:xfrm>
          <a:prstGeom prst="rect">
            <a:avLst/>
          </a:prstGeom>
        </p:spPr>
      </p:pic>
    </p:spTree>
    <p:extLst>
      <p:ext uri="{BB962C8B-B14F-4D97-AF65-F5344CB8AC3E}">
        <p14:creationId xmlns:p14="http://schemas.microsoft.com/office/powerpoint/2010/main" val="138541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Another form for pagination, is </a:t>
            </a:r>
            <a:r>
              <a:rPr lang="en-US" dirty="0">
                <a:solidFill>
                  <a:srgbClr val="FF0000"/>
                </a:solidFill>
              </a:rPr>
              <a:t>breadcrumbs</a:t>
            </a:r>
            <a:r>
              <a:rPr lang="en-US" dirty="0"/>
              <a:t>:</a:t>
            </a:r>
          </a:p>
          <a:p>
            <a:pPr marL="0" indent="0">
              <a:buNone/>
            </a:pPr>
            <a:endParaRPr lang="en-US" dirty="0"/>
          </a:p>
          <a:p>
            <a:pPr marL="0" indent="0">
              <a:buNone/>
            </a:pPr>
            <a:r>
              <a:rPr lang="en-US" dirty="0"/>
              <a:t>The </a:t>
            </a:r>
            <a:r>
              <a:rPr lang="en-US" b="1" dirty="0">
                <a:solidFill>
                  <a:srgbClr val="FF0000"/>
                </a:solidFill>
                <a:latin typeface="Courier New" panose="02070309020205020404" pitchFamily="49" charset="0"/>
                <a:cs typeface="Courier New" panose="02070309020205020404" pitchFamily="49" charset="0"/>
              </a:rPr>
              <a:t>.breadcrumb </a:t>
            </a:r>
            <a:r>
              <a:rPr lang="en-US" dirty="0"/>
              <a:t>class indicates the current page's location within a navigational hierarchy</a:t>
            </a:r>
          </a:p>
        </p:txBody>
      </p:sp>
      <p:pic>
        <p:nvPicPr>
          <p:cNvPr id="9" name="Picture 8">
            <a:extLst>
              <a:ext uri="{FF2B5EF4-FFF2-40B4-BE49-F238E27FC236}">
                <a16:creationId xmlns:a16="http://schemas.microsoft.com/office/drawing/2014/main" id="{75662D01-007D-46D5-954F-8A35049B1AF8}"/>
              </a:ext>
            </a:extLst>
          </p:cNvPr>
          <p:cNvPicPr>
            <a:picLocks noChangeAspect="1"/>
          </p:cNvPicPr>
          <p:nvPr/>
        </p:nvPicPr>
        <p:blipFill>
          <a:blip r:embed="rId3"/>
          <a:stretch>
            <a:fillRect/>
          </a:stretch>
        </p:blipFill>
        <p:spPr>
          <a:xfrm>
            <a:off x="6371389" y="2285984"/>
            <a:ext cx="5534665" cy="617764"/>
          </a:xfrm>
          <a:prstGeom prst="rect">
            <a:avLst/>
          </a:prstGeom>
        </p:spPr>
      </p:pic>
      <p:pic>
        <p:nvPicPr>
          <p:cNvPr id="13" name="Picture 12">
            <a:extLst>
              <a:ext uri="{FF2B5EF4-FFF2-40B4-BE49-F238E27FC236}">
                <a16:creationId xmlns:a16="http://schemas.microsoft.com/office/drawing/2014/main" id="{799EBA25-DAFB-46B9-B88D-B6078FF896A9}"/>
              </a:ext>
            </a:extLst>
          </p:cNvPr>
          <p:cNvPicPr>
            <a:picLocks noChangeAspect="1"/>
          </p:cNvPicPr>
          <p:nvPr/>
        </p:nvPicPr>
        <p:blipFill>
          <a:blip r:embed="rId4"/>
          <a:stretch>
            <a:fillRect/>
          </a:stretch>
        </p:blipFill>
        <p:spPr>
          <a:xfrm>
            <a:off x="3767011" y="3692169"/>
            <a:ext cx="4657978" cy="2039510"/>
          </a:xfrm>
          <a:prstGeom prst="rect">
            <a:avLst/>
          </a:prstGeom>
        </p:spPr>
      </p:pic>
    </p:spTree>
    <p:extLst>
      <p:ext uri="{BB962C8B-B14F-4D97-AF65-F5344CB8AC3E}">
        <p14:creationId xmlns:p14="http://schemas.microsoft.com/office/powerpoint/2010/main" val="181542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solidFill>
                  <a:srgbClr val="FF0000"/>
                </a:solidFill>
              </a:rPr>
              <a:t>Pager</a:t>
            </a:r>
            <a:r>
              <a:rPr lang="en-US" dirty="0"/>
              <a:t> is also a form of pagination</a:t>
            </a:r>
          </a:p>
          <a:p>
            <a:pPr marL="0" indent="0">
              <a:buNone/>
            </a:pPr>
            <a:r>
              <a:rPr lang="en-US" dirty="0"/>
              <a:t>Pager provides previous and next buttons (links)</a:t>
            </a:r>
          </a:p>
          <a:p>
            <a:pPr marL="0" indent="0">
              <a:buNone/>
            </a:pPr>
            <a:r>
              <a:rPr lang="en-US" dirty="0"/>
              <a:t>To create previous/next buttons, add the </a:t>
            </a:r>
            <a:r>
              <a:rPr lang="en-US" b="1" dirty="0">
                <a:solidFill>
                  <a:srgbClr val="FF0000"/>
                </a:solidFill>
                <a:latin typeface="Courier New" panose="02070309020205020404" pitchFamily="49" charset="0"/>
                <a:cs typeface="Courier New" panose="02070309020205020404" pitchFamily="49" charset="0"/>
              </a:rPr>
              <a:t>.pager </a:t>
            </a:r>
            <a:r>
              <a:rPr lang="en-US" dirty="0"/>
              <a:t>class to an &lt;</a:t>
            </a:r>
            <a:r>
              <a:rPr lang="en-US" dirty="0" err="1"/>
              <a:t>ul</a:t>
            </a:r>
            <a:r>
              <a:rPr lang="en-US" dirty="0"/>
              <a:t>&gt; element</a:t>
            </a:r>
          </a:p>
        </p:txBody>
      </p:sp>
      <p:pic>
        <p:nvPicPr>
          <p:cNvPr id="6" name="Picture 5">
            <a:extLst>
              <a:ext uri="{FF2B5EF4-FFF2-40B4-BE49-F238E27FC236}">
                <a16:creationId xmlns:a16="http://schemas.microsoft.com/office/drawing/2014/main" id="{D22B8425-FC2B-4ECD-930A-7B10C03EF214}"/>
              </a:ext>
            </a:extLst>
          </p:cNvPr>
          <p:cNvPicPr>
            <a:picLocks noChangeAspect="1"/>
          </p:cNvPicPr>
          <p:nvPr/>
        </p:nvPicPr>
        <p:blipFill>
          <a:blip r:embed="rId3"/>
          <a:stretch>
            <a:fillRect/>
          </a:stretch>
        </p:blipFill>
        <p:spPr>
          <a:xfrm>
            <a:off x="852715" y="3832595"/>
            <a:ext cx="5311494" cy="1599484"/>
          </a:xfrm>
          <a:prstGeom prst="rect">
            <a:avLst/>
          </a:prstGeom>
        </p:spPr>
      </p:pic>
      <p:pic>
        <p:nvPicPr>
          <p:cNvPr id="10" name="Picture 9">
            <a:extLst>
              <a:ext uri="{FF2B5EF4-FFF2-40B4-BE49-F238E27FC236}">
                <a16:creationId xmlns:a16="http://schemas.microsoft.com/office/drawing/2014/main" id="{574791D6-DCCC-48BE-9590-E37233D752A1}"/>
              </a:ext>
            </a:extLst>
          </p:cNvPr>
          <p:cNvPicPr>
            <a:picLocks noChangeAspect="1"/>
          </p:cNvPicPr>
          <p:nvPr/>
        </p:nvPicPr>
        <p:blipFill>
          <a:blip r:embed="rId4"/>
          <a:stretch>
            <a:fillRect/>
          </a:stretch>
        </p:blipFill>
        <p:spPr>
          <a:xfrm>
            <a:off x="7255202" y="4152015"/>
            <a:ext cx="2817530" cy="825337"/>
          </a:xfrm>
          <a:prstGeom prst="rect">
            <a:avLst/>
          </a:prstGeom>
          <a:ln>
            <a:solidFill>
              <a:srgbClr val="0070C0"/>
            </a:solidFill>
          </a:ln>
        </p:spPr>
      </p:pic>
    </p:spTree>
    <p:extLst>
      <p:ext uri="{BB962C8B-B14F-4D97-AF65-F5344CB8AC3E}">
        <p14:creationId xmlns:p14="http://schemas.microsoft.com/office/powerpoint/2010/main" val="60136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A </a:t>
            </a:r>
            <a:r>
              <a:rPr lang="en-US" dirty="0">
                <a:solidFill>
                  <a:srgbClr val="FF0000"/>
                </a:solidFill>
              </a:rPr>
              <a:t>dropdown menu </a:t>
            </a:r>
            <a:r>
              <a:rPr lang="en-US" dirty="0"/>
              <a:t>is a toggleable menu that allows the user to choose one value from a predefined list</a:t>
            </a:r>
          </a:p>
        </p:txBody>
      </p:sp>
      <p:pic>
        <p:nvPicPr>
          <p:cNvPr id="9" name="Picture 8">
            <a:extLst>
              <a:ext uri="{FF2B5EF4-FFF2-40B4-BE49-F238E27FC236}">
                <a16:creationId xmlns:a16="http://schemas.microsoft.com/office/drawing/2014/main" id="{2DBD0F59-63DA-4970-83FA-94A9A2691A52}"/>
              </a:ext>
            </a:extLst>
          </p:cNvPr>
          <p:cNvPicPr>
            <a:picLocks noChangeAspect="1"/>
          </p:cNvPicPr>
          <p:nvPr/>
        </p:nvPicPr>
        <p:blipFill>
          <a:blip r:embed="rId3"/>
          <a:stretch>
            <a:fillRect/>
          </a:stretch>
        </p:blipFill>
        <p:spPr>
          <a:xfrm>
            <a:off x="215882" y="2801141"/>
            <a:ext cx="11874195" cy="2724840"/>
          </a:xfrm>
          <a:prstGeom prst="rect">
            <a:avLst/>
          </a:prstGeom>
        </p:spPr>
      </p:pic>
      <p:pic>
        <p:nvPicPr>
          <p:cNvPr id="11" name="Picture 10">
            <a:extLst>
              <a:ext uri="{FF2B5EF4-FFF2-40B4-BE49-F238E27FC236}">
                <a16:creationId xmlns:a16="http://schemas.microsoft.com/office/drawing/2014/main" id="{DAD42E72-E444-4232-922F-2978A139656E}"/>
              </a:ext>
            </a:extLst>
          </p:cNvPr>
          <p:cNvPicPr>
            <a:picLocks noChangeAspect="1"/>
          </p:cNvPicPr>
          <p:nvPr/>
        </p:nvPicPr>
        <p:blipFill>
          <a:blip r:embed="rId4"/>
          <a:stretch>
            <a:fillRect/>
          </a:stretch>
        </p:blipFill>
        <p:spPr>
          <a:xfrm>
            <a:off x="7090282" y="3527057"/>
            <a:ext cx="2430790" cy="1998924"/>
          </a:xfrm>
          <a:prstGeom prst="rect">
            <a:avLst/>
          </a:prstGeom>
        </p:spPr>
      </p:pic>
    </p:spTree>
    <p:extLst>
      <p:ext uri="{BB962C8B-B14F-4D97-AF65-F5344CB8AC3E}">
        <p14:creationId xmlns:p14="http://schemas.microsoft.com/office/powerpoint/2010/main" val="122155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err="1">
                <a:solidFill>
                  <a:srgbClr val="FF0000"/>
                </a:solidFill>
              </a:rPr>
              <a:t>Collapsibles</a:t>
            </a:r>
            <a:r>
              <a:rPr lang="en-US" dirty="0"/>
              <a:t> are useful when you want to hide and show large amount of content</a:t>
            </a:r>
          </a:p>
        </p:txBody>
      </p:sp>
      <p:pic>
        <p:nvPicPr>
          <p:cNvPr id="6" name="Picture 5">
            <a:extLst>
              <a:ext uri="{FF2B5EF4-FFF2-40B4-BE49-F238E27FC236}">
                <a16:creationId xmlns:a16="http://schemas.microsoft.com/office/drawing/2014/main" id="{B5A3161B-10D4-48BB-B272-D300B57AEBDF}"/>
              </a:ext>
            </a:extLst>
          </p:cNvPr>
          <p:cNvPicPr>
            <a:picLocks noChangeAspect="1"/>
          </p:cNvPicPr>
          <p:nvPr/>
        </p:nvPicPr>
        <p:blipFill>
          <a:blip r:embed="rId3"/>
          <a:stretch>
            <a:fillRect/>
          </a:stretch>
        </p:blipFill>
        <p:spPr>
          <a:xfrm>
            <a:off x="644258" y="2690777"/>
            <a:ext cx="8813777" cy="1595062"/>
          </a:xfrm>
          <a:prstGeom prst="rect">
            <a:avLst/>
          </a:prstGeom>
        </p:spPr>
      </p:pic>
      <p:pic>
        <p:nvPicPr>
          <p:cNvPr id="13" name="Picture 12">
            <a:extLst>
              <a:ext uri="{FF2B5EF4-FFF2-40B4-BE49-F238E27FC236}">
                <a16:creationId xmlns:a16="http://schemas.microsoft.com/office/drawing/2014/main" id="{10561835-CC75-4897-9F21-5788EA8156A0}"/>
              </a:ext>
            </a:extLst>
          </p:cNvPr>
          <p:cNvPicPr>
            <a:picLocks noChangeAspect="1"/>
          </p:cNvPicPr>
          <p:nvPr/>
        </p:nvPicPr>
        <p:blipFill>
          <a:blip r:embed="rId4"/>
          <a:stretch>
            <a:fillRect/>
          </a:stretch>
        </p:blipFill>
        <p:spPr>
          <a:xfrm>
            <a:off x="4645081" y="3147081"/>
            <a:ext cx="1146119" cy="545771"/>
          </a:xfrm>
          <a:prstGeom prst="rect">
            <a:avLst/>
          </a:prstGeom>
        </p:spPr>
      </p:pic>
      <p:pic>
        <p:nvPicPr>
          <p:cNvPr id="14" name="Picture 13">
            <a:extLst>
              <a:ext uri="{FF2B5EF4-FFF2-40B4-BE49-F238E27FC236}">
                <a16:creationId xmlns:a16="http://schemas.microsoft.com/office/drawing/2014/main" id="{D20CEA81-A476-43D4-B8D9-DE33EAF9AF2A}"/>
              </a:ext>
            </a:extLst>
          </p:cNvPr>
          <p:cNvPicPr>
            <a:picLocks noChangeAspect="1"/>
          </p:cNvPicPr>
          <p:nvPr/>
        </p:nvPicPr>
        <p:blipFill>
          <a:blip r:embed="rId5"/>
          <a:stretch>
            <a:fillRect/>
          </a:stretch>
        </p:blipFill>
        <p:spPr>
          <a:xfrm>
            <a:off x="4645081" y="4329864"/>
            <a:ext cx="7248102" cy="1264698"/>
          </a:xfrm>
          <a:prstGeom prst="rect">
            <a:avLst/>
          </a:prstGeom>
        </p:spPr>
      </p:pic>
      <p:sp>
        <p:nvSpPr>
          <p:cNvPr id="15" name="Arrow: Down 14">
            <a:extLst>
              <a:ext uri="{FF2B5EF4-FFF2-40B4-BE49-F238E27FC236}">
                <a16:creationId xmlns:a16="http://schemas.microsoft.com/office/drawing/2014/main" id="{BE01BC3D-BC82-4C7F-A9AC-07327B81DE98}"/>
              </a:ext>
            </a:extLst>
          </p:cNvPr>
          <p:cNvSpPr/>
          <p:nvPr/>
        </p:nvSpPr>
        <p:spPr>
          <a:xfrm>
            <a:off x="5024487" y="3692853"/>
            <a:ext cx="313084" cy="6496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01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solidFill>
                  <a:srgbClr val="FF0000"/>
                </a:solidFill>
              </a:rPr>
              <a:t>Tabs</a:t>
            </a:r>
            <a:r>
              <a:rPr lang="en-US" dirty="0"/>
              <a:t> are created with </a:t>
            </a:r>
            <a:r>
              <a:rPr lang="en-US" b="1" dirty="0">
                <a:solidFill>
                  <a:srgbClr val="0070C0"/>
                </a:solidFill>
                <a:latin typeface="Courier New" panose="02070309020205020404" pitchFamily="49" charset="0"/>
                <a:cs typeface="Courier New" panose="02070309020205020404" pitchFamily="49" charset="0"/>
              </a:rPr>
              <a:t>&lt;</a:t>
            </a:r>
            <a:r>
              <a:rPr lang="en-US" b="1" dirty="0" err="1">
                <a:solidFill>
                  <a:srgbClr val="0070C0"/>
                </a:solidFill>
                <a:latin typeface="Courier New" panose="02070309020205020404" pitchFamily="49" charset="0"/>
                <a:cs typeface="Courier New" panose="02070309020205020404" pitchFamily="49" charset="0"/>
              </a:rPr>
              <a:t>ul</a:t>
            </a:r>
            <a:r>
              <a:rPr lang="en-US" b="1" dirty="0">
                <a:solidFill>
                  <a:srgbClr val="0070C0"/>
                </a:solidFill>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class</a:t>
            </a:r>
            <a:r>
              <a:rPr lang="en-US" b="1" dirty="0">
                <a:latin typeface="Courier New" panose="02070309020205020404" pitchFamily="49" charset="0"/>
                <a:cs typeface="Courier New" panose="02070309020205020404" pitchFamily="49" charset="0"/>
              </a:rPr>
              <a:t>=</a:t>
            </a:r>
            <a:r>
              <a:rPr lang="en-US" b="1" dirty="0">
                <a:solidFill>
                  <a:srgbClr val="7030A0"/>
                </a:solidFill>
                <a:latin typeface="Courier New" panose="02070309020205020404" pitchFamily="49" charset="0"/>
                <a:cs typeface="Courier New" panose="02070309020205020404" pitchFamily="49" charset="0"/>
              </a:rPr>
              <a:t>"</a:t>
            </a:r>
            <a:r>
              <a:rPr lang="en-US" b="1" dirty="0" err="1">
                <a:solidFill>
                  <a:srgbClr val="7030A0"/>
                </a:solidFill>
                <a:latin typeface="Courier New" panose="02070309020205020404" pitchFamily="49" charset="0"/>
                <a:cs typeface="Courier New" panose="02070309020205020404" pitchFamily="49" charset="0"/>
              </a:rPr>
              <a:t>nav</a:t>
            </a:r>
            <a:r>
              <a:rPr lang="en-US" b="1" dirty="0">
                <a:solidFill>
                  <a:srgbClr val="7030A0"/>
                </a:solidFill>
                <a:latin typeface="Courier New" panose="02070309020205020404" pitchFamily="49" charset="0"/>
                <a:cs typeface="Courier New" panose="02070309020205020404" pitchFamily="49" charset="0"/>
              </a:rPr>
              <a:t> </a:t>
            </a:r>
            <a:r>
              <a:rPr lang="en-US" b="1" dirty="0" err="1">
                <a:solidFill>
                  <a:srgbClr val="7030A0"/>
                </a:solidFill>
                <a:latin typeface="Courier New" panose="02070309020205020404" pitchFamily="49" charset="0"/>
                <a:cs typeface="Courier New" panose="02070309020205020404" pitchFamily="49" charset="0"/>
              </a:rPr>
              <a:t>nav</a:t>
            </a:r>
            <a:r>
              <a:rPr lang="en-US" b="1" dirty="0">
                <a:solidFill>
                  <a:srgbClr val="7030A0"/>
                </a:solidFill>
                <a:latin typeface="Courier New" panose="02070309020205020404" pitchFamily="49" charset="0"/>
                <a:cs typeface="Courier New" panose="02070309020205020404" pitchFamily="49" charset="0"/>
              </a:rPr>
              <a:t>-tabs"</a:t>
            </a:r>
            <a:r>
              <a:rPr lang="en-US" b="1" dirty="0">
                <a:solidFill>
                  <a:srgbClr val="0070C0"/>
                </a:solidFill>
                <a:latin typeface="Courier New" panose="02070309020205020404" pitchFamily="49" charset="0"/>
                <a:cs typeface="Courier New" panose="02070309020205020404" pitchFamily="49" charset="0"/>
              </a:rPr>
              <a:t>&gt;</a:t>
            </a:r>
          </a:p>
          <a:p>
            <a:pPr marL="0" indent="0">
              <a:buNone/>
            </a:pPr>
            <a:r>
              <a:rPr lang="en-US" dirty="0"/>
              <a:t>Tip: Also mark the current page with </a:t>
            </a:r>
            <a:r>
              <a:rPr lang="en-US" b="1" dirty="0">
                <a:solidFill>
                  <a:srgbClr val="0070C0"/>
                </a:solidFill>
                <a:latin typeface="Courier New" panose="02070309020205020404" pitchFamily="49" charset="0"/>
                <a:cs typeface="Courier New" panose="02070309020205020404" pitchFamily="49" charset="0"/>
              </a:rPr>
              <a:t>&lt;li </a:t>
            </a:r>
            <a:r>
              <a:rPr lang="en-US" b="1" dirty="0">
                <a:solidFill>
                  <a:srgbClr val="FF0000"/>
                </a:solidFill>
                <a:latin typeface="Courier New" panose="02070309020205020404" pitchFamily="49" charset="0"/>
                <a:cs typeface="Courier New" panose="02070309020205020404" pitchFamily="49" charset="0"/>
              </a:rPr>
              <a:t>class</a:t>
            </a:r>
            <a:r>
              <a:rPr lang="en-US" b="1" dirty="0">
                <a:solidFill>
                  <a:schemeClr val="tx1">
                    <a:lumMod val="95000"/>
                    <a:lumOff val="5000"/>
                  </a:schemeClr>
                </a:solidFill>
                <a:latin typeface="Courier New" panose="02070309020205020404" pitchFamily="49" charset="0"/>
                <a:cs typeface="Courier New" panose="02070309020205020404" pitchFamily="49" charset="0"/>
              </a:rPr>
              <a:t>=</a:t>
            </a:r>
            <a:r>
              <a:rPr lang="en-US" b="1" dirty="0">
                <a:solidFill>
                  <a:srgbClr val="7030A0"/>
                </a:solidFill>
                <a:latin typeface="Courier New" panose="02070309020205020404" pitchFamily="49" charset="0"/>
                <a:cs typeface="Courier New" panose="02070309020205020404" pitchFamily="49" charset="0"/>
              </a:rPr>
              <a:t>"active"</a:t>
            </a:r>
            <a:r>
              <a:rPr lang="en-US" b="1" dirty="0">
                <a:solidFill>
                  <a:srgbClr val="0070C0"/>
                </a:solidFill>
                <a:latin typeface="Courier New" panose="02070309020205020404" pitchFamily="49" charset="0"/>
                <a:cs typeface="Courier New" panose="02070309020205020404" pitchFamily="49" charset="0"/>
              </a:rPr>
              <a:t>&gt;</a:t>
            </a:r>
          </a:p>
        </p:txBody>
      </p:sp>
      <p:pic>
        <p:nvPicPr>
          <p:cNvPr id="9" name="Picture 8">
            <a:extLst>
              <a:ext uri="{FF2B5EF4-FFF2-40B4-BE49-F238E27FC236}">
                <a16:creationId xmlns:a16="http://schemas.microsoft.com/office/drawing/2014/main" id="{B8872122-F1AF-411D-AB33-05572AD55A00}"/>
              </a:ext>
            </a:extLst>
          </p:cNvPr>
          <p:cNvPicPr>
            <a:picLocks noChangeAspect="1"/>
          </p:cNvPicPr>
          <p:nvPr/>
        </p:nvPicPr>
        <p:blipFill>
          <a:blip r:embed="rId3"/>
          <a:stretch>
            <a:fillRect/>
          </a:stretch>
        </p:blipFill>
        <p:spPr>
          <a:xfrm>
            <a:off x="838199" y="3018859"/>
            <a:ext cx="5484433" cy="1864226"/>
          </a:xfrm>
          <a:prstGeom prst="rect">
            <a:avLst/>
          </a:prstGeom>
        </p:spPr>
      </p:pic>
      <p:pic>
        <p:nvPicPr>
          <p:cNvPr id="10" name="Picture 9">
            <a:extLst>
              <a:ext uri="{FF2B5EF4-FFF2-40B4-BE49-F238E27FC236}">
                <a16:creationId xmlns:a16="http://schemas.microsoft.com/office/drawing/2014/main" id="{3615A5D7-78E2-4F81-B9BB-3FD3C2B31AF1}"/>
              </a:ext>
            </a:extLst>
          </p:cNvPr>
          <p:cNvPicPr>
            <a:picLocks noChangeAspect="1"/>
          </p:cNvPicPr>
          <p:nvPr/>
        </p:nvPicPr>
        <p:blipFill>
          <a:blip r:embed="rId4"/>
          <a:stretch>
            <a:fillRect/>
          </a:stretch>
        </p:blipFill>
        <p:spPr>
          <a:xfrm>
            <a:off x="5351033" y="3890685"/>
            <a:ext cx="5926445" cy="992400"/>
          </a:xfrm>
          <a:prstGeom prst="rect">
            <a:avLst/>
          </a:prstGeom>
          <a:ln>
            <a:solidFill>
              <a:srgbClr val="0070C0"/>
            </a:solidFill>
          </a:ln>
        </p:spPr>
      </p:pic>
    </p:spTree>
    <p:extLst>
      <p:ext uri="{BB962C8B-B14F-4D97-AF65-F5344CB8AC3E}">
        <p14:creationId xmlns:p14="http://schemas.microsoft.com/office/powerpoint/2010/main" val="1152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Images</a:t>
            </a:r>
          </a:p>
        </p:txBody>
      </p:sp>
      <p:pic>
        <p:nvPicPr>
          <p:cNvPr id="12" name="Picture 11">
            <a:extLst>
              <a:ext uri="{FF2B5EF4-FFF2-40B4-BE49-F238E27FC236}">
                <a16:creationId xmlns:a16="http://schemas.microsoft.com/office/drawing/2014/main" id="{96F3EADF-020E-4891-AFA1-8FF3D6A68025}"/>
              </a:ext>
            </a:extLst>
          </p:cNvPr>
          <p:cNvPicPr>
            <a:picLocks noChangeAspect="1"/>
          </p:cNvPicPr>
          <p:nvPr/>
        </p:nvPicPr>
        <p:blipFill>
          <a:blip r:embed="rId3"/>
          <a:stretch>
            <a:fillRect/>
          </a:stretch>
        </p:blipFill>
        <p:spPr>
          <a:xfrm>
            <a:off x="479668" y="5257171"/>
            <a:ext cx="11116124" cy="357188"/>
          </a:xfrm>
          <a:prstGeom prst="rect">
            <a:avLst/>
          </a:prstGeom>
        </p:spPr>
      </p:pic>
      <p:pic>
        <p:nvPicPr>
          <p:cNvPr id="13" name="Picture 12">
            <a:extLst>
              <a:ext uri="{FF2B5EF4-FFF2-40B4-BE49-F238E27FC236}">
                <a16:creationId xmlns:a16="http://schemas.microsoft.com/office/drawing/2014/main" id="{C6458BC3-80C5-41DD-9311-7821EF8F890A}"/>
              </a:ext>
            </a:extLst>
          </p:cNvPr>
          <p:cNvPicPr>
            <a:picLocks noChangeAspect="1"/>
          </p:cNvPicPr>
          <p:nvPr/>
        </p:nvPicPr>
        <p:blipFill>
          <a:blip r:embed="rId4"/>
          <a:stretch>
            <a:fillRect/>
          </a:stretch>
        </p:blipFill>
        <p:spPr>
          <a:xfrm>
            <a:off x="5524500" y="57150"/>
            <a:ext cx="4467225" cy="5072597"/>
          </a:xfrm>
          <a:prstGeom prst="rect">
            <a:avLst/>
          </a:prstGeom>
          <a:ln>
            <a:solidFill>
              <a:srgbClr val="0070C0"/>
            </a:solidFill>
          </a:ln>
        </p:spPr>
      </p:pic>
    </p:spTree>
    <p:extLst>
      <p:ext uri="{BB962C8B-B14F-4D97-AF65-F5344CB8AC3E}">
        <p14:creationId xmlns:p14="http://schemas.microsoft.com/office/powerpoint/2010/main" val="333270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To make the tabs toggleable, add the </a:t>
            </a:r>
            <a:r>
              <a:rPr lang="en-US" b="1" dirty="0">
                <a:solidFill>
                  <a:srgbClr val="FF0000"/>
                </a:solidFill>
                <a:latin typeface="Courier New" panose="02070309020205020404" pitchFamily="49" charset="0"/>
                <a:cs typeface="Courier New" panose="02070309020205020404" pitchFamily="49" charset="0"/>
              </a:rPr>
              <a:t>data-toggle</a:t>
            </a:r>
            <a:r>
              <a:rPr lang="en-US" b="1" dirty="0">
                <a:latin typeface="Courier New" panose="02070309020205020404" pitchFamily="49" charset="0"/>
                <a:cs typeface="Courier New" panose="02070309020205020404" pitchFamily="49" charset="0"/>
              </a:rPr>
              <a:t>=</a:t>
            </a:r>
            <a:r>
              <a:rPr lang="en-US" b="1" dirty="0">
                <a:solidFill>
                  <a:srgbClr val="7030A0"/>
                </a:solidFill>
                <a:latin typeface="Courier New" panose="02070309020205020404" pitchFamily="49" charset="0"/>
                <a:cs typeface="Courier New" panose="02070309020205020404" pitchFamily="49" charset="0"/>
              </a:rPr>
              <a:t>"tab"</a:t>
            </a:r>
            <a:r>
              <a:rPr lang="en-US" b="1" dirty="0">
                <a:latin typeface="Courier New" panose="02070309020205020404" pitchFamily="49" charset="0"/>
                <a:cs typeface="Courier New" panose="02070309020205020404" pitchFamily="49" charset="0"/>
              </a:rPr>
              <a:t> </a:t>
            </a:r>
            <a:r>
              <a:rPr lang="en-US" dirty="0"/>
              <a:t>attribute to each link</a:t>
            </a:r>
          </a:p>
          <a:p>
            <a:pPr marL="0" indent="0">
              <a:buNone/>
            </a:pPr>
            <a:r>
              <a:rPr lang="en-US" dirty="0"/>
              <a:t>Then add a </a:t>
            </a:r>
            <a:r>
              <a:rPr lang="en-US" b="1" dirty="0">
                <a:solidFill>
                  <a:srgbClr val="FF0000"/>
                </a:solidFill>
                <a:latin typeface="Courier New" panose="02070309020205020404" pitchFamily="49" charset="0"/>
                <a:cs typeface="Courier New" panose="02070309020205020404" pitchFamily="49" charset="0"/>
              </a:rPr>
              <a:t>.tab-pane </a:t>
            </a:r>
            <a:r>
              <a:rPr lang="en-US" dirty="0"/>
              <a:t>class with a unique ID for every tab and wrap them inside a </a:t>
            </a:r>
            <a:r>
              <a:rPr lang="en-US" b="1" dirty="0">
                <a:solidFill>
                  <a:srgbClr val="0070C0"/>
                </a:solidFill>
                <a:latin typeface="Courier New" panose="02070309020205020404" pitchFamily="49" charset="0"/>
                <a:cs typeface="Courier New" panose="02070309020205020404" pitchFamily="49" charset="0"/>
              </a:rPr>
              <a:t>&lt;div&gt; </a:t>
            </a:r>
            <a:r>
              <a:rPr lang="en-US" dirty="0"/>
              <a:t>element with class </a:t>
            </a:r>
            <a:r>
              <a:rPr lang="en-US" b="1" dirty="0">
                <a:solidFill>
                  <a:srgbClr val="FF0000"/>
                </a:solidFill>
                <a:latin typeface="Courier New" panose="02070309020205020404" pitchFamily="49" charset="0"/>
                <a:cs typeface="Courier New" panose="02070309020205020404" pitchFamily="49" charset="0"/>
              </a:rPr>
              <a:t>.tab-content</a:t>
            </a:r>
          </a:p>
          <a:p>
            <a:pPr marL="0" indent="0">
              <a:buNone/>
            </a:pPr>
            <a:r>
              <a:rPr lang="en-US" dirty="0"/>
              <a:t>If you want the tabs to fade in and out when clicking on them, add the </a:t>
            </a:r>
            <a:r>
              <a:rPr lang="en-US" b="1" dirty="0">
                <a:solidFill>
                  <a:srgbClr val="FF0000"/>
                </a:solidFill>
                <a:latin typeface="Courier New" panose="02070309020205020404" pitchFamily="49" charset="0"/>
                <a:cs typeface="Courier New" panose="02070309020205020404" pitchFamily="49" charset="0"/>
              </a:rPr>
              <a:t>.fade </a:t>
            </a:r>
            <a:r>
              <a:rPr lang="en-US" dirty="0"/>
              <a:t>class to </a:t>
            </a:r>
            <a:r>
              <a:rPr lang="en-US" b="1" dirty="0">
                <a:solidFill>
                  <a:srgbClr val="FF0000"/>
                </a:solidFill>
                <a:latin typeface="Courier New" panose="02070309020205020404" pitchFamily="49" charset="0"/>
                <a:cs typeface="Courier New" panose="02070309020205020404" pitchFamily="49" charset="0"/>
              </a:rPr>
              <a:t>.tab-pane</a:t>
            </a:r>
          </a:p>
          <a:p>
            <a:pPr marL="0" indent="0">
              <a:buNone/>
            </a:pPr>
            <a:r>
              <a:rPr lang="en-US" dirty="0">
                <a:cs typeface="Courier New" panose="02070309020205020404" pitchFamily="49" charset="0"/>
              </a:rPr>
              <a:t>This is different from the non-toggleable tabs in that all of the tabbed content is contained within a single page</a:t>
            </a:r>
          </a:p>
        </p:txBody>
      </p:sp>
    </p:spTree>
    <p:extLst>
      <p:ext uri="{BB962C8B-B14F-4D97-AF65-F5344CB8AC3E}">
        <p14:creationId xmlns:p14="http://schemas.microsoft.com/office/powerpoint/2010/main" val="168501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02F17A6-89E2-44EB-BFF1-043820A1E7BE}"/>
              </a:ext>
            </a:extLst>
          </p:cNvPr>
          <p:cNvPicPr>
            <a:picLocks noGrp="1" noChangeAspect="1"/>
          </p:cNvPicPr>
          <p:nvPr>
            <p:ph idx="1"/>
          </p:nvPr>
        </p:nvPicPr>
        <p:blipFill>
          <a:blip r:embed="rId3"/>
          <a:stretch>
            <a:fillRect/>
          </a:stretch>
        </p:blipFill>
        <p:spPr>
          <a:xfrm>
            <a:off x="184544" y="1283855"/>
            <a:ext cx="7311790" cy="5530120"/>
          </a:xfrm>
          <a:prstGeom prst="rect">
            <a:avLst/>
          </a:prstGeom>
        </p:spPr>
      </p:pic>
      <p:pic>
        <p:nvPicPr>
          <p:cNvPr id="9" name="Picture 8">
            <a:extLst>
              <a:ext uri="{FF2B5EF4-FFF2-40B4-BE49-F238E27FC236}">
                <a16:creationId xmlns:a16="http://schemas.microsoft.com/office/drawing/2014/main" id="{1EB0F5D6-B58C-4098-9B1B-9580695D3D6E}"/>
              </a:ext>
            </a:extLst>
          </p:cNvPr>
          <p:cNvPicPr>
            <a:picLocks noChangeAspect="1"/>
          </p:cNvPicPr>
          <p:nvPr/>
        </p:nvPicPr>
        <p:blipFill>
          <a:blip r:embed="rId4"/>
          <a:stretch>
            <a:fillRect/>
          </a:stretch>
        </p:blipFill>
        <p:spPr>
          <a:xfrm>
            <a:off x="6547996" y="3346318"/>
            <a:ext cx="4693416" cy="1763009"/>
          </a:xfrm>
          <a:prstGeom prst="rect">
            <a:avLst/>
          </a:prstGeom>
          <a:ln>
            <a:solidFill>
              <a:srgbClr val="0070C0"/>
            </a:solidFill>
          </a:ln>
        </p:spPr>
      </p:pic>
    </p:spTree>
    <p:extLst>
      <p:ext uri="{BB962C8B-B14F-4D97-AF65-F5344CB8AC3E}">
        <p14:creationId xmlns:p14="http://schemas.microsoft.com/office/powerpoint/2010/main" val="10332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a:xfrm>
            <a:off x="838200" y="1690688"/>
            <a:ext cx="10515600" cy="4351338"/>
          </a:xfrm>
        </p:spPr>
        <p:txBody>
          <a:bodyPr/>
          <a:lstStyle/>
          <a:p>
            <a:pPr marL="0" indent="0">
              <a:buNone/>
            </a:pPr>
            <a:r>
              <a:rPr lang="en-US" dirty="0"/>
              <a:t>One of the cooler things you can do with Bootstrap is </a:t>
            </a:r>
            <a:r>
              <a:rPr lang="en-US" dirty="0">
                <a:solidFill>
                  <a:srgbClr val="FF0000"/>
                </a:solidFill>
              </a:rPr>
              <a:t>carousels</a:t>
            </a:r>
          </a:p>
          <a:p>
            <a:pPr marL="0" indent="0">
              <a:buNone/>
            </a:pPr>
            <a:r>
              <a:rPr lang="en-US" dirty="0"/>
              <a:t>The Carousel plugin is a component for cycling through elements, like a carousel (slideshow)</a:t>
            </a:r>
          </a:p>
          <a:p>
            <a:pPr marL="0" indent="0">
              <a:buNone/>
            </a:pPr>
            <a:r>
              <a:rPr lang="en-US" dirty="0"/>
              <a:t>The plugin is included as part of the </a:t>
            </a:r>
            <a:r>
              <a:rPr lang="en-US" b="1" dirty="0">
                <a:solidFill>
                  <a:srgbClr val="FF0000"/>
                </a:solidFill>
                <a:latin typeface="Courier New" panose="02070309020205020404" pitchFamily="49" charset="0"/>
                <a:cs typeface="Courier New" panose="02070309020205020404" pitchFamily="49" charset="0"/>
              </a:rPr>
              <a:t>bootstrap.min.js</a:t>
            </a:r>
            <a:r>
              <a:rPr lang="en-US" b="1" dirty="0">
                <a:latin typeface="Courier New" panose="02070309020205020404" pitchFamily="49" charset="0"/>
                <a:cs typeface="Courier New" panose="02070309020205020404" pitchFamily="49" charset="0"/>
              </a:rPr>
              <a:t> </a:t>
            </a:r>
            <a:r>
              <a:rPr lang="en-US" dirty="0"/>
              <a:t>file you linked to in your template</a:t>
            </a:r>
          </a:p>
          <a:p>
            <a:pPr marL="0" indent="0">
              <a:buNone/>
            </a:pPr>
            <a:r>
              <a:rPr lang="en-US" dirty="0"/>
              <a:t>They work best if all your images are the same aspect ratio (portrait or landscape) and the same dimensions (e.g., 640px X 480px)</a:t>
            </a:r>
          </a:p>
          <a:p>
            <a:pPr marL="0" indent="0">
              <a:buNone/>
            </a:pPr>
            <a:r>
              <a:rPr lang="en-US" dirty="0"/>
              <a:t>The code is a little more complex, so let’s break it down</a:t>
            </a:r>
          </a:p>
        </p:txBody>
      </p:sp>
    </p:spTree>
    <p:extLst>
      <p:ext uri="{BB962C8B-B14F-4D97-AF65-F5344CB8AC3E}">
        <p14:creationId xmlns:p14="http://schemas.microsoft.com/office/powerpoint/2010/main" val="180388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a:xfrm>
            <a:off x="838200" y="1690688"/>
            <a:ext cx="10515600" cy="4351338"/>
          </a:xfrm>
        </p:spPr>
        <p:txBody>
          <a:bodyPr/>
          <a:lstStyle/>
          <a:p>
            <a:pPr marL="0" indent="0">
              <a:buNone/>
            </a:pPr>
            <a:r>
              <a:rPr lang="en-US" dirty="0"/>
              <a:t>1. Create the carousel div and indicators</a:t>
            </a:r>
          </a:p>
        </p:txBody>
      </p:sp>
      <p:pic>
        <p:nvPicPr>
          <p:cNvPr id="6" name="Picture 5">
            <a:extLst>
              <a:ext uri="{FF2B5EF4-FFF2-40B4-BE49-F238E27FC236}">
                <a16:creationId xmlns:a16="http://schemas.microsoft.com/office/drawing/2014/main" id="{3685C97A-BDAC-4128-BFAE-B2AC60932390}"/>
              </a:ext>
            </a:extLst>
          </p:cNvPr>
          <p:cNvPicPr>
            <a:picLocks noChangeAspect="1"/>
          </p:cNvPicPr>
          <p:nvPr/>
        </p:nvPicPr>
        <p:blipFill>
          <a:blip r:embed="rId3"/>
          <a:stretch>
            <a:fillRect/>
          </a:stretch>
        </p:blipFill>
        <p:spPr>
          <a:xfrm>
            <a:off x="164530" y="2551702"/>
            <a:ext cx="11548991" cy="3121595"/>
          </a:xfrm>
          <a:prstGeom prst="rect">
            <a:avLst/>
          </a:prstGeom>
        </p:spPr>
      </p:pic>
    </p:spTree>
    <p:extLst>
      <p:ext uri="{BB962C8B-B14F-4D97-AF65-F5344CB8AC3E}">
        <p14:creationId xmlns:p14="http://schemas.microsoft.com/office/powerpoint/2010/main" val="249913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a:xfrm>
            <a:off x="128588" y="117901"/>
            <a:ext cx="10515600" cy="4351338"/>
          </a:xfrm>
        </p:spPr>
        <p:txBody>
          <a:bodyPr/>
          <a:lstStyle/>
          <a:p>
            <a:pPr marL="0" indent="0">
              <a:buNone/>
            </a:pPr>
            <a:r>
              <a:rPr lang="en-US" dirty="0"/>
              <a:t>2. Create a div for each image</a:t>
            </a:r>
          </a:p>
        </p:txBody>
      </p:sp>
      <p:pic>
        <p:nvPicPr>
          <p:cNvPr id="15" name="Picture 14">
            <a:extLst>
              <a:ext uri="{FF2B5EF4-FFF2-40B4-BE49-F238E27FC236}">
                <a16:creationId xmlns:a16="http://schemas.microsoft.com/office/drawing/2014/main" id="{D553C411-A092-4987-8600-67ED2FB92DC3}"/>
              </a:ext>
            </a:extLst>
          </p:cNvPr>
          <p:cNvPicPr>
            <a:picLocks noChangeAspect="1"/>
          </p:cNvPicPr>
          <p:nvPr/>
        </p:nvPicPr>
        <p:blipFill rotWithShape="1">
          <a:blip r:embed="rId3"/>
          <a:srcRect t="-494"/>
          <a:stretch/>
        </p:blipFill>
        <p:spPr>
          <a:xfrm>
            <a:off x="389405" y="778598"/>
            <a:ext cx="11296650" cy="5360372"/>
          </a:xfrm>
          <a:prstGeom prst="rect">
            <a:avLst/>
          </a:prstGeom>
        </p:spPr>
      </p:pic>
      <p:sp>
        <p:nvSpPr>
          <p:cNvPr id="11" name="TextBox 10">
            <a:extLst>
              <a:ext uri="{FF2B5EF4-FFF2-40B4-BE49-F238E27FC236}">
                <a16:creationId xmlns:a16="http://schemas.microsoft.com/office/drawing/2014/main" id="{FBABB29E-D78A-4BEF-A841-14E13EB7B338}"/>
              </a:ext>
            </a:extLst>
          </p:cNvPr>
          <p:cNvSpPr txBox="1"/>
          <p:nvPr/>
        </p:nvSpPr>
        <p:spPr>
          <a:xfrm>
            <a:off x="6286510" y="137076"/>
            <a:ext cx="5776902" cy="1015663"/>
          </a:xfrm>
          <a:prstGeom prst="rect">
            <a:avLst/>
          </a:prstGeom>
          <a:noFill/>
        </p:spPr>
        <p:txBody>
          <a:bodyPr wrap="none" rtlCol="0">
            <a:spAutoFit/>
          </a:bodyPr>
          <a:lstStyle/>
          <a:p>
            <a:r>
              <a:rPr lang="en-US" sz="2000" dirty="0"/>
              <a:t>Notice .JPG instead of .jpg. I usually use all lower-case</a:t>
            </a:r>
          </a:p>
          <a:p>
            <a:r>
              <a:rPr lang="en-US" sz="2000" dirty="0"/>
              <a:t>in file names, but the camera saved it this way and I</a:t>
            </a:r>
          </a:p>
          <a:p>
            <a:r>
              <a:rPr lang="en-US" sz="2000" dirty="0"/>
              <a:t>was feeling too lazy to rename them all</a:t>
            </a:r>
          </a:p>
        </p:txBody>
      </p:sp>
      <p:cxnSp>
        <p:nvCxnSpPr>
          <p:cNvPr id="14" name="Straight Arrow Connector 13">
            <a:extLst>
              <a:ext uri="{FF2B5EF4-FFF2-40B4-BE49-F238E27FC236}">
                <a16:creationId xmlns:a16="http://schemas.microsoft.com/office/drawing/2014/main" id="{B8C586B8-9184-4745-BEB4-C3859F01ECA2}"/>
              </a:ext>
            </a:extLst>
          </p:cNvPr>
          <p:cNvCxnSpPr/>
          <p:nvPr/>
        </p:nvCxnSpPr>
        <p:spPr>
          <a:xfrm flipH="1">
            <a:off x="5486400" y="871268"/>
            <a:ext cx="741872" cy="8194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17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a:xfrm>
            <a:off x="838200" y="1825625"/>
            <a:ext cx="10515600" cy="4351338"/>
          </a:xfrm>
        </p:spPr>
        <p:txBody>
          <a:bodyPr/>
          <a:lstStyle/>
          <a:p>
            <a:pPr marL="0" indent="0">
              <a:buNone/>
            </a:pPr>
            <a:r>
              <a:rPr lang="en-US" dirty="0"/>
              <a:t>3. Add the controls (note the </a:t>
            </a:r>
            <a:r>
              <a:rPr lang="en-US" dirty="0" err="1"/>
              <a:t>glyphicons</a:t>
            </a:r>
            <a:r>
              <a:rPr lang="en-US" dirty="0"/>
              <a:t>)</a:t>
            </a:r>
          </a:p>
        </p:txBody>
      </p:sp>
      <p:pic>
        <p:nvPicPr>
          <p:cNvPr id="9" name="Picture 8">
            <a:extLst>
              <a:ext uri="{FF2B5EF4-FFF2-40B4-BE49-F238E27FC236}">
                <a16:creationId xmlns:a16="http://schemas.microsoft.com/office/drawing/2014/main" id="{1E54E8B4-6EE0-4E3D-A370-C0CB14443A72}"/>
              </a:ext>
            </a:extLst>
          </p:cNvPr>
          <p:cNvPicPr>
            <a:picLocks noChangeAspect="1"/>
          </p:cNvPicPr>
          <p:nvPr/>
        </p:nvPicPr>
        <p:blipFill>
          <a:blip r:embed="rId3"/>
          <a:stretch>
            <a:fillRect/>
          </a:stretch>
        </p:blipFill>
        <p:spPr>
          <a:xfrm>
            <a:off x="181118" y="2408238"/>
            <a:ext cx="11515725" cy="3248025"/>
          </a:xfrm>
          <a:prstGeom prst="rect">
            <a:avLst/>
          </a:prstGeom>
        </p:spPr>
      </p:pic>
    </p:spTree>
    <p:extLst>
      <p:ext uri="{BB962C8B-B14F-4D97-AF65-F5344CB8AC3E}">
        <p14:creationId xmlns:p14="http://schemas.microsoft.com/office/powerpoint/2010/main" val="238077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a:xfrm>
            <a:off x="64655" y="1825625"/>
            <a:ext cx="7664613" cy="4351338"/>
          </a:xfrm>
        </p:spPr>
        <p:txBody>
          <a:bodyPr/>
          <a:lstStyle/>
          <a:p>
            <a:pPr marL="0" indent="0">
              <a:buNone/>
            </a:pPr>
            <a:r>
              <a:rPr lang="en-US" dirty="0"/>
              <a:t>4. Save, and check it out!</a:t>
            </a:r>
          </a:p>
          <a:p>
            <a:pPr marL="0" indent="0">
              <a:buNone/>
            </a:pPr>
            <a:r>
              <a:rPr lang="en-US" dirty="0"/>
              <a:t>See it in action:</a:t>
            </a:r>
          </a:p>
          <a:p>
            <a:pPr marL="0" indent="0">
              <a:buNone/>
            </a:pPr>
            <a:endParaRPr lang="en-US" dirty="0"/>
          </a:p>
          <a:p>
            <a:pPr marL="0" indent="0">
              <a:buNone/>
            </a:pPr>
            <a:endParaRPr lang="en-US" dirty="0"/>
          </a:p>
          <a:p>
            <a:pPr marL="0" indent="0">
              <a:buNone/>
            </a:pPr>
            <a:r>
              <a:rPr lang="en-US" dirty="0">
                <a:hlinkClick r:id="rId3"/>
              </a:rPr>
              <a:t>bscarousel.php</a:t>
            </a:r>
            <a:endParaRPr lang="en-US" dirty="0"/>
          </a:p>
        </p:txBody>
      </p:sp>
      <p:pic>
        <p:nvPicPr>
          <p:cNvPr id="6" name="Picture 5">
            <a:extLst>
              <a:ext uri="{FF2B5EF4-FFF2-40B4-BE49-F238E27FC236}">
                <a16:creationId xmlns:a16="http://schemas.microsoft.com/office/drawing/2014/main" id="{51887562-9AF7-4C49-AFF8-50E1A64FDC82}"/>
              </a:ext>
            </a:extLst>
          </p:cNvPr>
          <p:cNvPicPr>
            <a:picLocks noChangeAspect="1"/>
          </p:cNvPicPr>
          <p:nvPr/>
        </p:nvPicPr>
        <p:blipFill>
          <a:blip r:embed="rId4"/>
          <a:stretch>
            <a:fillRect/>
          </a:stretch>
        </p:blipFill>
        <p:spPr>
          <a:xfrm>
            <a:off x="5922210" y="574411"/>
            <a:ext cx="6210401" cy="4893516"/>
          </a:xfrm>
          <a:prstGeom prst="rect">
            <a:avLst/>
          </a:prstGeom>
        </p:spPr>
      </p:pic>
      <p:sp>
        <p:nvSpPr>
          <p:cNvPr id="10" name="TextBox 9">
            <a:extLst>
              <a:ext uri="{FF2B5EF4-FFF2-40B4-BE49-F238E27FC236}">
                <a16:creationId xmlns:a16="http://schemas.microsoft.com/office/drawing/2014/main" id="{DF45685A-5431-4889-AC71-3DD1385368D6}"/>
              </a:ext>
            </a:extLst>
          </p:cNvPr>
          <p:cNvSpPr txBox="1"/>
          <p:nvPr/>
        </p:nvSpPr>
        <p:spPr>
          <a:xfrm>
            <a:off x="4534239" y="3806492"/>
            <a:ext cx="434109" cy="461665"/>
          </a:xfrm>
          <a:prstGeom prst="rect">
            <a:avLst/>
          </a:prstGeom>
          <a:noFill/>
        </p:spPr>
        <p:txBody>
          <a:bodyPr wrap="square" rtlCol="0">
            <a:spAutoFit/>
          </a:bodyPr>
          <a:lstStyle/>
          <a:p>
            <a:r>
              <a:rPr lang="en-US" sz="2400" dirty="0">
                <a:solidFill>
                  <a:srgbClr val="FF0000"/>
                </a:solidFill>
              </a:rPr>
              <a:t>1.</a:t>
            </a:r>
          </a:p>
        </p:txBody>
      </p:sp>
      <p:sp>
        <p:nvSpPr>
          <p:cNvPr id="13" name="TextBox 12">
            <a:extLst>
              <a:ext uri="{FF2B5EF4-FFF2-40B4-BE49-F238E27FC236}">
                <a16:creationId xmlns:a16="http://schemas.microsoft.com/office/drawing/2014/main" id="{2E48922E-E3C0-41FE-A5EE-186DEFF5D80A}"/>
              </a:ext>
            </a:extLst>
          </p:cNvPr>
          <p:cNvSpPr txBox="1"/>
          <p:nvPr/>
        </p:nvSpPr>
        <p:spPr>
          <a:xfrm>
            <a:off x="4751294" y="1838076"/>
            <a:ext cx="434109" cy="461665"/>
          </a:xfrm>
          <a:prstGeom prst="rect">
            <a:avLst/>
          </a:prstGeom>
          <a:noFill/>
        </p:spPr>
        <p:txBody>
          <a:bodyPr wrap="square" rtlCol="0">
            <a:spAutoFit/>
          </a:bodyPr>
          <a:lstStyle/>
          <a:p>
            <a:r>
              <a:rPr lang="en-US" sz="2400" dirty="0">
                <a:solidFill>
                  <a:srgbClr val="FF0000"/>
                </a:solidFill>
              </a:rPr>
              <a:t>2.</a:t>
            </a:r>
          </a:p>
        </p:txBody>
      </p:sp>
      <p:sp>
        <p:nvSpPr>
          <p:cNvPr id="14" name="TextBox 13">
            <a:extLst>
              <a:ext uri="{FF2B5EF4-FFF2-40B4-BE49-F238E27FC236}">
                <a16:creationId xmlns:a16="http://schemas.microsoft.com/office/drawing/2014/main" id="{6ECA7403-1C0B-4062-BE9E-F5A90517B508}"/>
              </a:ext>
            </a:extLst>
          </p:cNvPr>
          <p:cNvSpPr txBox="1"/>
          <p:nvPr/>
        </p:nvSpPr>
        <p:spPr>
          <a:xfrm>
            <a:off x="9648319" y="16389"/>
            <a:ext cx="434109" cy="461665"/>
          </a:xfrm>
          <a:prstGeom prst="rect">
            <a:avLst/>
          </a:prstGeom>
          <a:noFill/>
        </p:spPr>
        <p:txBody>
          <a:bodyPr wrap="square" rtlCol="0">
            <a:spAutoFit/>
          </a:bodyPr>
          <a:lstStyle/>
          <a:p>
            <a:r>
              <a:rPr lang="en-US" sz="2400" dirty="0">
                <a:solidFill>
                  <a:srgbClr val="FF0000"/>
                </a:solidFill>
              </a:rPr>
              <a:t>3.</a:t>
            </a:r>
          </a:p>
        </p:txBody>
      </p:sp>
      <p:cxnSp>
        <p:nvCxnSpPr>
          <p:cNvPr id="15" name="Straight Arrow Connector 14">
            <a:extLst>
              <a:ext uri="{FF2B5EF4-FFF2-40B4-BE49-F238E27FC236}">
                <a16:creationId xmlns:a16="http://schemas.microsoft.com/office/drawing/2014/main" id="{48B22A7C-60EE-4C5C-AFCE-AA38997E53DD}"/>
              </a:ext>
            </a:extLst>
          </p:cNvPr>
          <p:cNvCxnSpPr>
            <a:cxnSpLocks/>
            <a:stCxn id="10" idx="3"/>
          </p:cNvCxnSpPr>
          <p:nvPr/>
        </p:nvCxnSpPr>
        <p:spPr>
          <a:xfrm>
            <a:off x="4968348" y="4037325"/>
            <a:ext cx="3526697" cy="7601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3089834-1490-4ED8-A67B-BD4F5D154067}"/>
              </a:ext>
            </a:extLst>
          </p:cNvPr>
          <p:cNvCxnSpPr>
            <a:cxnSpLocks/>
            <a:stCxn id="13" idx="3"/>
          </p:cNvCxnSpPr>
          <p:nvPr/>
        </p:nvCxnSpPr>
        <p:spPr>
          <a:xfrm>
            <a:off x="5185403" y="2068909"/>
            <a:ext cx="1883408" cy="4302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228AC32-2658-41C1-AD20-DC130EE1E569}"/>
              </a:ext>
            </a:extLst>
          </p:cNvPr>
          <p:cNvCxnSpPr>
            <a:cxnSpLocks/>
            <a:stCxn id="14" idx="2"/>
          </p:cNvCxnSpPr>
          <p:nvPr/>
        </p:nvCxnSpPr>
        <p:spPr>
          <a:xfrm flipH="1">
            <a:off x="6677891" y="478054"/>
            <a:ext cx="3187483" cy="27963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9FEF512-0111-4904-9ECA-8815BF489D8F}"/>
              </a:ext>
            </a:extLst>
          </p:cNvPr>
          <p:cNvCxnSpPr>
            <a:cxnSpLocks/>
            <a:stCxn id="14" idx="2"/>
          </p:cNvCxnSpPr>
          <p:nvPr/>
        </p:nvCxnSpPr>
        <p:spPr>
          <a:xfrm>
            <a:off x="9865374" y="478054"/>
            <a:ext cx="1264444" cy="26747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29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Finally, you can create a </a:t>
            </a:r>
            <a:r>
              <a:rPr lang="en-US" dirty="0" err="1"/>
              <a:t>scrollspy</a:t>
            </a:r>
            <a:r>
              <a:rPr lang="en-US" dirty="0"/>
              <a:t>, where you use Bootstrap in combination with internal links to enable a user to jump to different parts of a long page</a:t>
            </a:r>
          </a:p>
          <a:p>
            <a:pPr marL="0" indent="0">
              <a:buNone/>
            </a:pPr>
            <a:r>
              <a:rPr lang="en-US" dirty="0"/>
              <a:t>Note: for this to work, the body selector must have a position: relative rule –</a:t>
            </a:r>
          </a:p>
          <a:p>
            <a:pPr marL="3205163" indent="0">
              <a:buNone/>
            </a:pPr>
            <a:r>
              <a:rPr lang="en-US" b="1" dirty="0">
                <a:solidFill>
                  <a:srgbClr val="0070C0"/>
                </a:solidFill>
                <a:latin typeface="Courier New" panose="02070309020205020404" pitchFamily="49" charset="0"/>
                <a:cs typeface="Courier New" panose="02070309020205020404" pitchFamily="49" charset="0"/>
              </a:rPr>
              <a:t>body</a:t>
            </a:r>
            <a:r>
              <a:rPr lang="en-US" b="1" dirty="0">
                <a:latin typeface="Courier New" panose="02070309020205020404" pitchFamily="49" charset="0"/>
                <a:cs typeface="Courier New" panose="02070309020205020404" pitchFamily="49" charset="0"/>
              </a:rPr>
              <a:t> {</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position</a:t>
            </a:r>
            <a:r>
              <a:rPr lang="en-US" b="1" dirty="0">
                <a:latin typeface="Courier New" panose="02070309020205020404" pitchFamily="49" charset="0"/>
                <a:cs typeface="Courier New" panose="02070309020205020404" pitchFamily="49" charset="0"/>
              </a:rPr>
              <a:t>: relative;</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16108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1. Create a fluid navbar</a:t>
            </a:r>
          </a:p>
        </p:txBody>
      </p:sp>
      <p:pic>
        <p:nvPicPr>
          <p:cNvPr id="9" name="Picture 8">
            <a:extLst>
              <a:ext uri="{FF2B5EF4-FFF2-40B4-BE49-F238E27FC236}">
                <a16:creationId xmlns:a16="http://schemas.microsoft.com/office/drawing/2014/main" id="{A2BEBC35-1B80-41C8-A3B3-7DC6FB3A7550}"/>
              </a:ext>
            </a:extLst>
          </p:cNvPr>
          <p:cNvPicPr>
            <a:picLocks noChangeAspect="1"/>
          </p:cNvPicPr>
          <p:nvPr/>
        </p:nvPicPr>
        <p:blipFill>
          <a:blip r:embed="rId3"/>
          <a:stretch>
            <a:fillRect/>
          </a:stretch>
        </p:blipFill>
        <p:spPr>
          <a:xfrm>
            <a:off x="1533540" y="2405701"/>
            <a:ext cx="9124919" cy="3830213"/>
          </a:xfrm>
          <a:prstGeom prst="rect">
            <a:avLst/>
          </a:prstGeom>
        </p:spPr>
      </p:pic>
    </p:spTree>
    <p:extLst>
      <p:ext uri="{BB962C8B-B14F-4D97-AF65-F5344CB8AC3E}">
        <p14:creationId xmlns:p14="http://schemas.microsoft.com/office/powerpoint/2010/main" val="136561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2. Add links to each section of the page</a:t>
            </a:r>
          </a:p>
        </p:txBody>
      </p:sp>
      <p:pic>
        <p:nvPicPr>
          <p:cNvPr id="6" name="Picture 5">
            <a:extLst>
              <a:ext uri="{FF2B5EF4-FFF2-40B4-BE49-F238E27FC236}">
                <a16:creationId xmlns:a16="http://schemas.microsoft.com/office/drawing/2014/main" id="{4DB3C9B4-A0D0-415D-B9AA-EDEF595077CD}"/>
              </a:ext>
            </a:extLst>
          </p:cNvPr>
          <p:cNvPicPr>
            <a:picLocks noChangeAspect="1"/>
          </p:cNvPicPr>
          <p:nvPr/>
        </p:nvPicPr>
        <p:blipFill>
          <a:blip r:embed="rId3"/>
          <a:stretch>
            <a:fillRect/>
          </a:stretch>
        </p:blipFill>
        <p:spPr>
          <a:xfrm>
            <a:off x="1822917" y="2543174"/>
            <a:ext cx="8429625" cy="3228975"/>
          </a:xfrm>
          <a:prstGeom prst="rect">
            <a:avLst/>
          </a:prstGeom>
        </p:spPr>
      </p:pic>
    </p:spTree>
    <p:extLst>
      <p:ext uri="{BB962C8B-B14F-4D97-AF65-F5344CB8AC3E}">
        <p14:creationId xmlns:p14="http://schemas.microsoft.com/office/powerpoint/2010/main" val="158098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Images</a:t>
            </a:r>
          </a:p>
        </p:txBody>
      </p:sp>
      <p:pic>
        <p:nvPicPr>
          <p:cNvPr id="6" name="Picture 5">
            <a:extLst>
              <a:ext uri="{FF2B5EF4-FFF2-40B4-BE49-F238E27FC236}">
                <a16:creationId xmlns:a16="http://schemas.microsoft.com/office/drawing/2014/main" id="{69202FEE-A941-4892-AF6B-F8FE4D3AF6EF}"/>
              </a:ext>
            </a:extLst>
          </p:cNvPr>
          <p:cNvPicPr>
            <a:picLocks noChangeAspect="1"/>
          </p:cNvPicPr>
          <p:nvPr/>
        </p:nvPicPr>
        <p:blipFill>
          <a:blip r:embed="rId3"/>
          <a:stretch>
            <a:fillRect/>
          </a:stretch>
        </p:blipFill>
        <p:spPr>
          <a:xfrm>
            <a:off x="5553075" y="85724"/>
            <a:ext cx="4379261" cy="4975973"/>
          </a:xfrm>
          <a:prstGeom prst="rect">
            <a:avLst/>
          </a:prstGeom>
          <a:ln>
            <a:solidFill>
              <a:srgbClr val="0070C0"/>
            </a:solidFill>
          </a:ln>
        </p:spPr>
      </p:pic>
      <p:pic>
        <p:nvPicPr>
          <p:cNvPr id="8" name="Picture 7">
            <a:extLst>
              <a:ext uri="{FF2B5EF4-FFF2-40B4-BE49-F238E27FC236}">
                <a16:creationId xmlns:a16="http://schemas.microsoft.com/office/drawing/2014/main" id="{BC7400B1-3E12-4DA9-A210-96547670135F}"/>
              </a:ext>
            </a:extLst>
          </p:cNvPr>
          <p:cNvPicPr>
            <a:picLocks noChangeAspect="1"/>
          </p:cNvPicPr>
          <p:nvPr/>
        </p:nvPicPr>
        <p:blipFill>
          <a:blip r:embed="rId4"/>
          <a:stretch>
            <a:fillRect/>
          </a:stretch>
        </p:blipFill>
        <p:spPr>
          <a:xfrm>
            <a:off x="482834" y="5307506"/>
            <a:ext cx="11226332" cy="354077"/>
          </a:xfrm>
          <a:prstGeom prst="rect">
            <a:avLst/>
          </a:prstGeom>
        </p:spPr>
      </p:pic>
    </p:spTree>
    <p:extLst>
      <p:ext uri="{BB962C8B-B14F-4D97-AF65-F5344CB8AC3E}">
        <p14:creationId xmlns:p14="http://schemas.microsoft.com/office/powerpoint/2010/main" val="20534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3. Identify each section (div) in the page</a:t>
            </a:r>
          </a:p>
        </p:txBody>
      </p:sp>
      <p:pic>
        <p:nvPicPr>
          <p:cNvPr id="9" name="Picture 8">
            <a:extLst>
              <a:ext uri="{FF2B5EF4-FFF2-40B4-BE49-F238E27FC236}">
                <a16:creationId xmlns:a16="http://schemas.microsoft.com/office/drawing/2014/main" id="{74575239-6F78-4CCD-9FFD-71AF2D4C3E63}"/>
              </a:ext>
            </a:extLst>
          </p:cNvPr>
          <p:cNvPicPr>
            <a:picLocks noChangeAspect="1"/>
          </p:cNvPicPr>
          <p:nvPr/>
        </p:nvPicPr>
        <p:blipFill>
          <a:blip r:embed="rId3"/>
          <a:stretch>
            <a:fillRect/>
          </a:stretch>
        </p:blipFill>
        <p:spPr>
          <a:xfrm>
            <a:off x="1337142" y="2778338"/>
            <a:ext cx="9401175" cy="2705100"/>
          </a:xfrm>
          <a:prstGeom prst="rect">
            <a:avLst/>
          </a:prstGeom>
        </p:spPr>
      </p:pic>
      <p:sp>
        <p:nvSpPr>
          <p:cNvPr id="10" name="Rectangle 9">
            <a:extLst>
              <a:ext uri="{FF2B5EF4-FFF2-40B4-BE49-F238E27FC236}">
                <a16:creationId xmlns:a16="http://schemas.microsoft.com/office/drawing/2014/main" id="{53E8F86A-6582-4A2B-9C7C-AEDE92BA0CAD}"/>
              </a:ext>
            </a:extLst>
          </p:cNvPr>
          <p:cNvSpPr/>
          <p:nvPr/>
        </p:nvSpPr>
        <p:spPr>
          <a:xfrm>
            <a:off x="2068945" y="2778338"/>
            <a:ext cx="2022764" cy="3343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47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3. Identify each section (div) in the page</a:t>
            </a:r>
          </a:p>
        </p:txBody>
      </p:sp>
      <p:sp>
        <p:nvSpPr>
          <p:cNvPr id="11" name="TextBox 10">
            <a:extLst>
              <a:ext uri="{FF2B5EF4-FFF2-40B4-BE49-F238E27FC236}">
                <a16:creationId xmlns:a16="http://schemas.microsoft.com/office/drawing/2014/main" id="{8830C5B1-2C84-4679-8512-8B550BE7F261}"/>
              </a:ext>
            </a:extLst>
          </p:cNvPr>
          <p:cNvSpPr txBox="1"/>
          <p:nvPr/>
        </p:nvSpPr>
        <p:spPr>
          <a:xfrm>
            <a:off x="8776457" y="5081833"/>
            <a:ext cx="3038763" cy="461665"/>
          </a:xfrm>
          <a:prstGeom prst="rect">
            <a:avLst/>
          </a:prstGeom>
          <a:noFill/>
        </p:spPr>
        <p:txBody>
          <a:bodyPr wrap="square" rtlCol="0">
            <a:spAutoFit/>
          </a:bodyPr>
          <a:lstStyle/>
          <a:p>
            <a:r>
              <a:rPr lang="en-US" sz="2400" dirty="0">
                <a:solidFill>
                  <a:srgbClr val="FF0000"/>
                </a:solidFill>
              </a:rPr>
              <a:t>(and so on…)</a:t>
            </a:r>
          </a:p>
        </p:txBody>
      </p:sp>
      <p:pic>
        <p:nvPicPr>
          <p:cNvPr id="6" name="Picture 5">
            <a:extLst>
              <a:ext uri="{FF2B5EF4-FFF2-40B4-BE49-F238E27FC236}">
                <a16:creationId xmlns:a16="http://schemas.microsoft.com/office/drawing/2014/main" id="{9295E833-F60E-4901-8439-18A35E4C84B4}"/>
              </a:ext>
            </a:extLst>
          </p:cNvPr>
          <p:cNvPicPr>
            <a:picLocks noChangeAspect="1"/>
          </p:cNvPicPr>
          <p:nvPr/>
        </p:nvPicPr>
        <p:blipFill>
          <a:blip r:embed="rId3"/>
          <a:stretch>
            <a:fillRect/>
          </a:stretch>
        </p:blipFill>
        <p:spPr>
          <a:xfrm>
            <a:off x="1299620" y="2846468"/>
            <a:ext cx="9439275" cy="2628900"/>
          </a:xfrm>
          <a:prstGeom prst="rect">
            <a:avLst/>
          </a:prstGeom>
        </p:spPr>
      </p:pic>
      <p:sp>
        <p:nvSpPr>
          <p:cNvPr id="10" name="Rectangle 9">
            <a:extLst>
              <a:ext uri="{FF2B5EF4-FFF2-40B4-BE49-F238E27FC236}">
                <a16:creationId xmlns:a16="http://schemas.microsoft.com/office/drawing/2014/main" id="{53E8F86A-6582-4A2B-9C7C-AEDE92BA0CAD}"/>
              </a:ext>
            </a:extLst>
          </p:cNvPr>
          <p:cNvSpPr/>
          <p:nvPr/>
        </p:nvSpPr>
        <p:spPr>
          <a:xfrm>
            <a:off x="2068945" y="2778338"/>
            <a:ext cx="2022764" cy="3343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877CED7-587D-4474-9096-26431513E0BB}"/>
              </a:ext>
            </a:extLst>
          </p:cNvPr>
          <p:cNvSpPr txBox="1"/>
          <p:nvPr/>
        </p:nvSpPr>
        <p:spPr>
          <a:xfrm>
            <a:off x="8161552" y="5171619"/>
            <a:ext cx="3038763" cy="461665"/>
          </a:xfrm>
          <a:prstGeom prst="rect">
            <a:avLst/>
          </a:prstGeom>
          <a:noFill/>
        </p:spPr>
        <p:txBody>
          <a:bodyPr wrap="square" rtlCol="0">
            <a:spAutoFit/>
          </a:bodyPr>
          <a:lstStyle/>
          <a:p>
            <a:r>
              <a:rPr lang="en-US" sz="2400" dirty="0">
                <a:solidFill>
                  <a:srgbClr val="FF0000"/>
                </a:solidFill>
              </a:rPr>
              <a:t>(and so on…)</a:t>
            </a:r>
          </a:p>
        </p:txBody>
      </p:sp>
    </p:spTree>
    <p:extLst>
      <p:ext uri="{BB962C8B-B14F-4D97-AF65-F5344CB8AC3E}">
        <p14:creationId xmlns:p14="http://schemas.microsoft.com/office/powerpoint/2010/main" val="359464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3. Save, and preview</a:t>
            </a:r>
          </a:p>
        </p:txBody>
      </p:sp>
      <p:pic>
        <p:nvPicPr>
          <p:cNvPr id="9" name="Picture 8">
            <a:extLst>
              <a:ext uri="{FF2B5EF4-FFF2-40B4-BE49-F238E27FC236}">
                <a16:creationId xmlns:a16="http://schemas.microsoft.com/office/drawing/2014/main" id="{E8B2316F-FA54-4AD3-AB04-52A32079D849}"/>
              </a:ext>
            </a:extLst>
          </p:cNvPr>
          <p:cNvPicPr>
            <a:picLocks noChangeAspect="1"/>
          </p:cNvPicPr>
          <p:nvPr/>
        </p:nvPicPr>
        <p:blipFill>
          <a:blip r:embed="rId3"/>
          <a:stretch>
            <a:fillRect/>
          </a:stretch>
        </p:blipFill>
        <p:spPr>
          <a:xfrm>
            <a:off x="4106608" y="1465042"/>
            <a:ext cx="7957489" cy="2709793"/>
          </a:xfrm>
          <a:prstGeom prst="rect">
            <a:avLst/>
          </a:prstGeom>
        </p:spPr>
      </p:pic>
    </p:spTree>
    <p:extLst>
      <p:ext uri="{BB962C8B-B14F-4D97-AF65-F5344CB8AC3E}">
        <p14:creationId xmlns:p14="http://schemas.microsoft.com/office/powerpoint/2010/main" val="18194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3. Save, and preview</a:t>
            </a:r>
          </a:p>
        </p:txBody>
      </p:sp>
      <p:sp>
        <p:nvSpPr>
          <p:cNvPr id="11" name="TextBox 10">
            <a:extLst>
              <a:ext uri="{FF2B5EF4-FFF2-40B4-BE49-F238E27FC236}">
                <a16:creationId xmlns:a16="http://schemas.microsoft.com/office/drawing/2014/main" id="{8830C5B1-2C84-4679-8512-8B550BE7F261}"/>
              </a:ext>
            </a:extLst>
          </p:cNvPr>
          <p:cNvSpPr txBox="1"/>
          <p:nvPr/>
        </p:nvSpPr>
        <p:spPr>
          <a:xfrm>
            <a:off x="376780" y="2965535"/>
            <a:ext cx="3484020" cy="1200329"/>
          </a:xfrm>
          <a:prstGeom prst="rect">
            <a:avLst/>
          </a:prstGeom>
          <a:noFill/>
        </p:spPr>
        <p:txBody>
          <a:bodyPr wrap="square" rtlCol="0">
            <a:spAutoFit/>
          </a:bodyPr>
          <a:lstStyle/>
          <a:p>
            <a:r>
              <a:rPr lang="en-US" sz="2400" dirty="0">
                <a:solidFill>
                  <a:srgbClr val="FF0000"/>
                </a:solidFill>
              </a:rPr>
              <a:t>(Notice how the active link updates as you reach each section of the page)</a:t>
            </a:r>
          </a:p>
        </p:txBody>
      </p:sp>
      <p:pic>
        <p:nvPicPr>
          <p:cNvPr id="6" name="Picture 5">
            <a:extLst>
              <a:ext uri="{FF2B5EF4-FFF2-40B4-BE49-F238E27FC236}">
                <a16:creationId xmlns:a16="http://schemas.microsoft.com/office/drawing/2014/main" id="{EA57C498-E681-49EA-B253-5AF826B0C999}"/>
              </a:ext>
            </a:extLst>
          </p:cNvPr>
          <p:cNvPicPr>
            <a:picLocks noChangeAspect="1"/>
          </p:cNvPicPr>
          <p:nvPr/>
        </p:nvPicPr>
        <p:blipFill>
          <a:blip r:embed="rId3"/>
          <a:stretch>
            <a:fillRect/>
          </a:stretch>
        </p:blipFill>
        <p:spPr>
          <a:xfrm>
            <a:off x="4130821" y="1479947"/>
            <a:ext cx="7841822" cy="3156708"/>
          </a:xfrm>
          <a:prstGeom prst="rect">
            <a:avLst/>
          </a:prstGeom>
        </p:spPr>
      </p:pic>
      <p:sp>
        <p:nvSpPr>
          <p:cNvPr id="10" name="Rectangle 9">
            <a:extLst>
              <a:ext uri="{FF2B5EF4-FFF2-40B4-BE49-F238E27FC236}">
                <a16:creationId xmlns:a16="http://schemas.microsoft.com/office/drawing/2014/main" id="{A6A8FD05-E1AA-4EA4-9199-02B48DC5A112}"/>
              </a:ext>
            </a:extLst>
          </p:cNvPr>
          <p:cNvSpPr/>
          <p:nvPr/>
        </p:nvSpPr>
        <p:spPr>
          <a:xfrm>
            <a:off x="6442543" y="1479947"/>
            <a:ext cx="872657" cy="4966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63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D87E274-3F25-4504-8223-5D4DC7120AF7}"/>
              </a:ext>
            </a:extLst>
          </p:cNvPr>
          <p:cNvSpPr>
            <a:spLocks noGrp="1"/>
          </p:cNvSpPr>
          <p:nvPr>
            <p:ph idx="1"/>
          </p:nvPr>
        </p:nvSpPr>
        <p:spPr/>
        <p:txBody>
          <a:bodyPr/>
          <a:lstStyle/>
          <a:p>
            <a:pPr marL="0" indent="0">
              <a:buNone/>
            </a:pPr>
            <a:r>
              <a:rPr lang="en-US" dirty="0"/>
              <a:t>4. Note: we had to add a little jQuery to make the animated transitions work:</a:t>
            </a:r>
          </a:p>
        </p:txBody>
      </p:sp>
    </p:spTree>
    <p:extLst>
      <p:ext uri="{BB962C8B-B14F-4D97-AF65-F5344CB8AC3E}">
        <p14:creationId xmlns:p14="http://schemas.microsoft.com/office/powerpoint/2010/main" val="207802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Other Bootstrap Stuff</a:t>
            </a:r>
          </a:p>
        </p:txBody>
      </p:sp>
      <p:sp>
        <p:nvSpPr>
          <p:cNvPr id="12" name="Rectangle 11">
            <a:extLst>
              <a:ext uri="{FF2B5EF4-FFF2-40B4-BE49-F238E27FC236}">
                <a16:creationId xmlns:a16="http://schemas.microsoft.com/office/drawing/2014/main" id="{DF3629A5-3261-44FC-BE7B-45A8A1EB17AC}"/>
              </a:ext>
            </a:extLst>
          </p:cNvPr>
          <p:cNvSpPr/>
          <p:nvPr/>
        </p:nvSpPr>
        <p:spPr>
          <a:xfrm>
            <a:off x="5288755" y="2543174"/>
            <a:ext cx="97633" cy="645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E80D6C4-4AD2-4A4C-B1D4-63EC1C544C27}"/>
              </a:ext>
            </a:extLst>
          </p:cNvPr>
          <p:cNvPicPr>
            <a:picLocks noGrp="1" noChangeAspect="1"/>
          </p:cNvPicPr>
          <p:nvPr>
            <p:ph idx="1"/>
          </p:nvPr>
        </p:nvPicPr>
        <p:blipFill>
          <a:blip r:embed="rId3"/>
          <a:stretch>
            <a:fillRect/>
          </a:stretch>
        </p:blipFill>
        <p:spPr>
          <a:xfrm>
            <a:off x="307350" y="138509"/>
            <a:ext cx="11687115" cy="6365808"/>
          </a:xfrm>
          <a:prstGeom prst="rect">
            <a:avLst/>
          </a:prstGeom>
        </p:spPr>
      </p:pic>
    </p:spTree>
    <p:extLst>
      <p:ext uri="{BB962C8B-B14F-4D97-AF65-F5344CB8AC3E}">
        <p14:creationId xmlns:p14="http://schemas.microsoft.com/office/powerpoint/2010/main" val="409669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840A24BE-3140-47CA-A963-6D14BA41135D}"/>
              </a:ext>
            </a:extLst>
          </p:cNvPr>
          <p:cNvSpPr>
            <a:spLocks noGrp="1"/>
          </p:cNvSpPr>
          <p:nvPr>
            <p:ph type="title"/>
          </p:nvPr>
        </p:nvSpPr>
        <p:spPr/>
        <p:txBody>
          <a:bodyPr/>
          <a:lstStyle/>
          <a:p>
            <a:r>
              <a:rPr lang="en-US" dirty="0"/>
              <a:t>Sources</a:t>
            </a:r>
          </a:p>
        </p:txBody>
      </p:sp>
      <p:sp>
        <p:nvSpPr>
          <p:cNvPr id="6" name="Content Placeholder 5">
            <a:extLst>
              <a:ext uri="{FF2B5EF4-FFF2-40B4-BE49-F238E27FC236}">
                <a16:creationId xmlns:a16="http://schemas.microsoft.com/office/drawing/2014/main" id="{7DAF82C8-5B9A-4C53-89B7-EF3C9743D58C}"/>
              </a:ext>
            </a:extLst>
          </p:cNvPr>
          <p:cNvSpPr>
            <a:spLocks noGrp="1"/>
          </p:cNvSpPr>
          <p:nvPr>
            <p:ph idx="1"/>
          </p:nvPr>
        </p:nvSpPr>
        <p:spPr/>
        <p:txBody>
          <a:bodyPr>
            <a:normAutofit/>
          </a:bodyPr>
          <a:lstStyle/>
          <a:p>
            <a:pPr marL="0" indent="0">
              <a:spcBef>
                <a:spcPts val="0"/>
              </a:spcBef>
              <a:spcAft>
                <a:spcPts val="1200"/>
              </a:spcAft>
              <a:buNone/>
            </a:pPr>
            <a:r>
              <a:rPr lang="en-US" sz="1800" dirty="0">
                <a:hlinkClick r:id="rId3"/>
              </a:rPr>
              <a:t>https://www.w3schools.com/bootstrap/bootstrap_get_started.asp</a:t>
            </a:r>
            <a:endParaRPr lang="en-US" sz="1800" dirty="0"/>
          </a:p>
          <a:p>
            <a:pPr marL="0" indent="0">
              <a:spcBef>
                <a:spcPts val="0"/>
              </a:spcBef>
              <a:spcAft>
                <a:spcPts val="1200"/>
              </a:spcAft>
              <a:buNone/>
            </a:pPr>
            <a:r>
              <a:rPr lang="en-US" sz="1800" dirty="0">
                <a:hlinkClick r:id="rId4"/>
              </a:rPr>
              <a:t>http://getbootstrap.com/about/</a:t>
            </a:r>
            <a:endParaRPr lang="en-US" sz="1800" dirty="0"/>
          </a:p>
          <a:p>
            <a:pPr marL="0" indent="0">
              <a:spcBef>
                <a:spcPts val="0"/>
              </a:spcBef>
              <a:spcAft>
                <a:spcPts val="1200"/>
              </a:spcAft>
              <a:buNone/>
            </a:pPr>
            <a:r>
              <a:rPr lang="en-US" sz="1800" dirty="0">
                <a:hlinkClick r:id="rId5"/>
              </a:rPr>
              <a:t>https://hostingfacts.com/internet-facts-stats-2016/</a:t>
            </a:r>
            <a:endParaRPr lang="en-US" sz="1800" dirty="0"/>
          </a:p>
          <a:p>
            <a:pPr marL="0" indent="0">
              <a:spcBef>
                <a:spcPts val="0"/>
              </a:spcBef>
              <a:spcAft>
                <a:spcPts val="1200"/>
              </a:spcAft>
              <a:buNone/>
            </a:pPr>
            <a:r>
              <a:rPr lang="en-US" sz="1800" dirty="0">
                <a:hlinkClick r:id="rId6"/>
              </a:rPr>
              <a:t>https://developers.google.com/web/fundamentals/design-and-ui/responsive/</a:t>
            </a:r>
            <a:endParaRPr lang="en-US" sz="1800" dirty="0"/>
          </a:p>
          <a:p>
            <a:pPr marL="0" indent="0">
              <a:spcBef>
                <a:spcPts val="0"/>
              </a:spcBef>
              <a:spcAft>
                <a:spcPts val="1200"/>
              </a:spcAft>
              <a:buNone/>
            </a:pPr>
            <a:endParaRPr lang="en-US" sz="1800" dirty="0"/>
          </a:p>
          <a:p>
            <a:pPr marL="0" indent="0">
              <a:spcBef>
                <a:spcPts val="0"/>
              </a:spcBef>
              <a:spcAft>
                <a:spcPts val="1200"/>
              </a:spcAft>
              <a:buNone/>
            </a:pPr>
            <a:endParaRPr lang="en-US" sz="1800" dirty="0"/>
          </a:p>
          <a:p>
            <a:pPr marL="0" indent="0">
              <a:spcBef>
                <a:spcPts val="0"/>
              </a:spcBef>
              <a:spcAft>
                <a:spcPts val="1200"/>
              </a:spcAft>
              <a:buNone/>
            </a:pPr>
            <a:endParaRPr lang="en-US" sz="1800" dirty="0"/>
          </a:p>
        </p:txBody>
      </p:sp>
    </p:spTree>
    <p:extLst>
      <p:ext uri="{BB962C8B-B14F-4D97-AF65-F5344CB8AC3E}">
        <p14:creationId xmlns:p14="http://schemas.microsoft.com/office/powerpoint/2010/main" val="333994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Content Placeholder 2">
            <a:extLst>
              <a:ext uri="{FF2B5EF4-FFF2-40B4-BE49-F238E27FC236}">
                <a16:creationId xmlns:a16="http://schemas.microsoft.com/office/drawing/2014/main" id="{D39525A3-628B-4021-BF62-498135215CF6}"/>
              </a:ext>
            </a:extLst>
          </p:cNvPr>
          <p:cNvSpPr>
            <a:spLocks noGrp="1"/>
          </p:cNvSpPr>
          <p:nvPr>
            <p:ph idx="1"/>
          </p:nvPr>
        </p:nvSpPr>
        <p:spPr>
          <a:xfrm>
            <a:off x="838200" y="2074264"/>
            <a:ext cx="10515600" cy="4351338"/>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a:t>
            </a:r>
            <a:r>
              <a:rPr lang="en-GB" sz="1100" dirty="0" err="1"/>
              <a:t>i</a:t>
            </a:r>
            <a:r>
              <a:rPr lang="en-GB" sz="1100" dirty="0"/>
              <a:t>, System i5, System p, System p5, System x, System z, System z10, System z9, z10, z9, </a:t>
            </a:r>
            <a:r>
              <a:rPr lang="en-GB" sz="1100" dirty="0" err="1"/>
              <a:t>iSeries</a:t>
            </a:r>
            <a:r>
              <a:rPr lang="en-GB" sz="1100" dirty="0"/>
              <a:t>, </a:t>
            </a:r>
            <a:r>
              <a:rPr lang="en-GB" sz="1100" dirty="0" err="1"/>
              <a:t>pSeries</a:t>
            </a:r>
            <a:r>
              <a:rPr lang="en-GB" sz="1100" dirty="0"/>
              <a:t>, </a:t>
            </a:r>
            <a:r>
              <a:rPr lang="en-GB" sz="1100" dirty="0" err="1"/>
              <a:t>xSeries</a:t>
            </a:r>
            <a:r>
              <a:rPr lang="en-GB" sz="1100" dirty="0"/>
              <a:t>, </a:t>
            </a:r>
            <a:r>
              <a:rPr lang="en-GB" sz="1100" dirty="0" err="1"/>
              <a:t>zSeries</a:t>
            </a:r>
            <a:r>
              <a:rPr lang="en-GB" sz="1100" dirty="0"/>
              <a:t>, </a:t>
            </a:r>
            <a:r>
              <a:rPr lang="en-GB" sz="1100" dirty="0" err="1"/>
              <a:t>eServer</a:t>
            </a:r>
            <a:r>
              <a:rPr lang="en-GB" sz="1100" dirty="0"/>
              <a:t>, z/VM, z/OS, i5/OS, S/390, OS/390, OS/400, AS/400, S/390 Parallel Enterprise Server, </a:t>
            </a:r>
            <a:r>
              <a:rPr lang="en-GB" sz="1100" dirty="0" err="1"/>
              <a:t>PowerVM</a:t>
            </a:r>
            <a:r>
              <a:rPr lang="en-GB" sz="1100" dirty="0"/>
              <a:t>, Power Architecture, POWER6+, POWER6, POWER5+, POWER5, POWER, </a:t>
            </a:r>
            <a:r>
              <a:rPr lang="en-GB" sz="1100" dirty="0" err="1"/>
              <a:t>OpenPower</a:t>
            </a:r>
            <a:r>
              <a:rPr lang="en-GB" sz="1100" dirty="0"/>
              <a:t>, PowerPC, </a:t>
            </a:r>
            <a:r>
              <a:rPr lang="en-GB" sz="1100" dirty="0" err="1"/>
              <a:t>BatchPipes</a:t>
            </a:r>
            <a:r>
              <a:rPr lang="en-GB" sz="1100" dirty="0"/>
              <a:t>, </a:t>
            </a:r>
            <a:r>
              <a:rPr lang="en-GB" sz="1100" dirty="0" err="1"/>
              <a:t>BladeCenter</a:t>
            </a:r>
            <a:r>
              <a:rPr lang="en-GB" sz="1100" dirty="0"/>
              <a:t>, System Storage, GPFS, HACMP, RETAIN, DB2 Connect, RACF, Redbooks, OS/2, Parallel </a:t>
            </a:r>
            <a:r>
              <a:rPr lang="en-GB" sz="1100" dirty="0" err="1"/>
              <a:t>Sysplex</a:t>
            </a:r>
            <a:r>
              <a:rPr lang="en-GB" sz="1100" dirty="0"/>
              <a:t>, MVS/ESA, AIX, Intelligent Miner, </a:t>
            </a:r>
            <a:r>
              <a:rPr lang="en-GB" sz="1100" dirty="0" err="1"/>
              <a:t>WebSphere</a:t>
            </a:r>
            <a:r>
              <a:rPr lang="en-GB" sz="1100" dirty="0"/>
              <a:t>, </a:t>
            </a:r>
            <a:r>
              <a:rPr lang="en-GB" sz="1100" dirty="0" err="1"/>
              <a:t>Netfinity</a:t>
            </a:r>
            <a:r>
              <a:rPr lang="en-GB" sz="1100" dirty="0"/>
              <a:t>, Tivoli and Informix are trademarks or registered trademarks of IBM Corporation.</a:t>
            </a:r>
            <a:endParaRPr lang="de-DE" sz="1100" dirty="0"/>
          </a:p>
          <a:p>
            <a:pPr marL="0" indent="0">
              <a:spcBef>
                <a:spcPct val="50000"/>
              </a:spcBef>
            </a:pPr>
            <a:r>
              <a:rPr lang="en-GB" sz="1100" dirty="0"/>
              <a:t>Linux is the registered trademark of </a:t>
            </a:r>
            <a:r>
              <a:rPr lang="en-GB" sz="1100" dirty="0" err="1"/>
              <a:t>Linus</a:t>
            </a:r>
            <a:r>
              <a:rPr lang="en-GB" sz="1100" dirty="0"/>
              <a:t> </a:t>
            </a:r>
            <a:r>
              <a:rPr lang="en-GB" sz="1100" dirty="0" err="1"/>
              <a:t>Torvalds</a:t>
            </a:r>
            <a:r>
              <a:rPr lang="en-GB" sz="1100" dirty="0"/>
              <a:t>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a:t>
            </a:r>
            <a:r>
              <a:rPr lang="en-GB" sz="1100" dirty="0" err="1"/>
              <a:t>PartnerEdge</a:t>
            </a:r>
            <a:r>
              <a:rPr lang="en-GB" sz="1100" dirty="0"/>
              <a:t>, </a:t>
            </a:r>
            <a:r>
              <a:rPr lang="en-GB" sz="1100" dirty="0" err="1"/>
              <a:t>ByDesign</a:t>
            </a:r>
            <a:r>
              <a:rPr lang="en-GB" sz="1100" dirty="0"/>
              <a:t>, SAP Business </a:t>
            </a:r>
            <a:r>
              <a:rPr lang="en-GB" sz="1100" dirty="0" err="1"/>
              <a:t>ByDesign</a:t>
            </a:r>
            <a:r>
              <a:rPr lang="en-GB" sz="1100" dirty="0"/>
              <a:t>,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a:t>
            </a:r>
            <a:r>
              <a:rPr lang="en-GB" sz="1100" dirty="0" err="1"/>
              <a:t>BusinessObjects</a:t>
            </a:r>
            <a:r>
              <a:rPr lang="en-GB" sz="1100" dirty="0"/>
              <a:t>, Crystal Reports, Crystal Decisions, Web Intelligence, </a:t>
            </a:r>
            <a:r>
              <a:rPr lang="en-GB" sz="1100" dirty="0" err="1"/>
              <a:t>Xcelsius</a:t>
            </a:r>
            <a:r>
              <a:rPr lang="en-GB" sz="1100" dirty="0"/>
              <a:t>,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err="1"/>
              <a:t>ERPsim</a:t>
            </a:r>
            <a:r>
              <a:rPr lang="en-GB" sz="1100" dirty="0"/>
              <a:t> is a registered copyright of </a:t>
            </a:r>
            <a:r>
              <a:rPr lang="en-GB" sz="1100" dirty="0" err="1"/>
              <a:t>ERPsim</a:t>
            </a:r>
            <a:r>
              <a:rPr lang="en-GB" sz="1100" dirty="0"/>
              <a:t>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9" name="Title 1">
            <a:extLst>
              <a:ext uri="{FF2B5EF4-FFF2-40B4-BE49-F238E27FC236}">
                <a16:creationId xmlns:a16="http://schemas.microsoft.com/office/drawing/2014/main" id="{3B6B24DD-7064-488F-A3DB-F62142BE4017}"/>
              </a:ext>
            </a:extLst>
          </p:cNvPr>
          <p:cNvSpPr txBox="1">
            <a:spLocks/>
          </p:cNvSpPr>
          <p:nvPr/>
        </p:nvSpPr>
        <p:spPr>
          <a:xfrm>
            <a:off x="838200" y="133768"/>
            <a:ext cx="1051560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Copyrights</a:t>
            </a:r>
            <a:endParaRPr lang="en-US" dirty="0"/>
          </a:p>
        </p:txBody>
      </p:sp>
      <p:sp>
        <p:nvSpPr>
          <p:cNvPr id="10" name="Content Placeholder 6">
            <a:extLst>
              <a:ext uri="{FF2B5EF4-FFF2-40B4-BE49-F238E27FC236}">
                <a16:creationId xmlns:a16="http://schemas.microsoft.com/office/drawing/2014/main" id="{19F3853C-3F4C-47A8-802F-73C3CD3EE964}"/>
              </a:ext>
            </a:extLst>
          </p:cNvPr>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11" name="Picture 10" descr="sm-C&amp;IS-Logo.jpg">
            <a:extLst>
              <a:ext uri="{FF2B5EF4-FFF2-40B4-BE49-F238E27FC236}">
                <a16:creationId xmlns:a16="http://schemas.microsoft.com/office/drawing/2014/main" id="{C516FCD4-4912-4511-B223-8357CCC1CAB3}"/>
              </a:ext>
            </a:extLst>
          </p:cNvPr>
          <p:cNvPicPr>
            <a:picLocks noChangeAspect="1"/>
          </p:cNvPicPr>
          <p:nvPr/>
        </p:nvPicPr>
        <p:blipFill>
          <a:blip r:embed="rId4" cstate="print"/>
          <a:stretch>
            <a:fillRect/>
          </a:stretch>
        </p:blipFill>
        <p:spPr>
          <a:xfrm>
            <a:off x="9551454" y="759243"/>
            <a:ext cx="945096" cy="1197121"/>
          </a:xfrm>
          <a:prstGeom prst="rect">
            <a:avLst/>
          </a:prstGeom>
        </p:spPr>
      </p:pic>
      <p:pic>
        <p:nvPicPr>
          <p:cNvPr id="12" name="Picture 11">
            <a:extLst>
              <a:ext uri="{FF2B5EF4-FFF2-40B4-BE49-F238E27FC236}">
                <a16:creationId xmlns:a16="http://schemas.microsoft.com/office/drawing/2014/main" id="{496F33C2-6812-40C0-8016-32330CBAA741}"/>
              </a:ext>
            </a:extLst>
          </p:cNvPr>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54272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Images – Responsive Images</a:t>
            </a:r>
          </a:p>
        </p:txBody>
      </p:sp>
      <p:sp>
        <p:nvSpPr>
          <p:cNvPr id="9" name="Content Placeholder 8">
            <a:extLst>
              <a:ext uri="{FF2B5EF4-FFF2-40B4-BE49-F238E27FC236}">
                <a16:creationId xmlns:a16="http://schemas.microsoft.com/office/drawing/2014/main" id="{36A267EA-2749-4630-BAB4-48D776E037D7}"/>
              </a:ext>
            </a:extLst>
          </p:cNvPr>
          <p:cNvSpPr>
            <a:spLocks noGrp="1"/>
          </p:cNvSpPr>
          <p:nvPr>
            <p:ph idx="1"/>
          </p:nvPr>
        </p:nvSpPr>
        <p:spPr>
          <a:xfrm>
            <a:off x="838200" y="1690688"/>
            <a:ext cx="11144250" cy="4351338"/>
          </a:xfrm>
        </p:spPr>
        <p:txBody>
          <a:bodyPr/>
          <a:lstStyle/>
          <a:p>
            <a:pPr marL="0" indent="0">
              <a:buNone/>
            </a:pPr>
            <a:r>
              <a:rPr lang="en-US" dirty="0"/>
              <a:t>Images come in all sizes. So do screens. Responsive images automatically adjust to fit the size of the screen</a:t>
            </a:r>
          </a:p>
          <a:p>
            <a:pPr marL="0" indent="0">
              <a:buNone/>
            </a:pPr>
            <a:r>
              <a:rPr lang="en-US" dirty="0"/>
              <a:t>Create responsive images by adding the </a:t>
            </a:r>
            <a:r>
              <a:rPr lang="en-US" b="1" dirty="0">
                <a:solidFill>
                  <a:srgbClr val="FF0000"/>
                </a:solidFill>
                <a:latin typeface="Courier New" panose="02070309020205020404" pitchFamily="49" charset="0"/>
                <a:cs typeface="Courier New" panose="02070309020205020404" pitchFamily="49" charset="0"/>
              </a:rPr>
              <a:t>.</a:t>
            </a:r>
            <a:r>
              <a:rPr lang="en-US" b="1" dirty="0" err="1">
                <a:solidFill>
                  <a:srgbClr val="FF0000"/>
                </a:solidFill>
                <a:latin typeface="Courier New" panose="02070309020205020404" pitchFamily="49" charset="0"/>
                <a:cs typeface="Courier New" panose="02070309020205020404" pitchFamily="49" charset="0"/>
              </a:rPr>
              <a:t>img</a:t>
            </a:r>
            <a:r>
              <a:rPr lang="en-US" b="1" dirty="0">
                <a:solidFill>
                  <a:srgbClr val="FF0000"/>
                </a:solidFill>
                <a:latin typeface="Courier New" panose="02070309020205020404" pitchFamily="49" charset="0"/>
                <a:cs typeface="Courier New" panose="02070309020205020404" pitchFamily="49" charset="0"/>
              </a:rPr>
              <a:t>-fluid</a:t>
            </a:r>
            <a:r>
              <a:rPr lang="en-US" dirty="0"/>
              <a:t> class to the &lt;</a:t>
            </a:r>
            <a:r>
              <a:rPr lang="en-US" dirty="0" err="1"/>
              <a:t>img</a:t>
            </a:r>
            <a:r>
              <a:rPr lang="en-US" dirty="0"/>
              <a:t>&gt; tag. The image will then scale nicely to the parent element</a:t>
            </a:r>
          </a:p>
          <a:p>
            <a:pPr marL="0" indent="0">
              <a:buNone/>
            </a:pPr>
            <a:r>
              <a:rPr lang="en-US" dirty="0"/>
              <a:t>The </a:t>
            </a:r>
            <a:r>
              <a:rPr lang="en-US" b="1" dirty="0">
                <a:solidFill>
                  <a:srgbClr val="FF0000"/>
                </a:solidFill>
                <a:latin typeface="Courier New" panose="02070309020205020404" pitchFamily="49" charset="0"/>
                <a:cs typeface="Courier New" panose="02070309020205020404" pitchFamily="49" charset="0"/>
              </a:rPr>
              <a:t>.</a:t>
            </a:r>
            <a:r>
              <a:rPr lang="en-US" b="1" dirty="0" err="1">
                <a:solidFill>
                  <a:srgbClr val="FF0000"/>
                </a:solidFill>
                <a:latin typeface="Courier New" panose="02070309020205020404" pitchFamily="49" charset="0"/>
                <a:cs typeface="Courier New" panose="02070309020205020404" pitchFamily="49" charset="0"/>
              </a:rPr>
              <a:t>img</a:t>
            </a:r>
            <a:r>
              <a:rPr lang="en-US" b="1" dirty="0">
                <a:solidFill>
                  <a:srgbClr val="FF0000"/>
                </a:solidFill>
                <a:latin typeface="Courier New" panose="02070309020205020404" pitchFamily="49" charset="0"/>
                <a:cs typeface="Courier New" panose="02070309020205020404" pitchFamily="49" charset="0"/>
              </a:rPr>
              <a:t>-fluid </a:t>
            </a:r>
            <a:r>
              <a:rPr lang="en-US" dirty="0"/>
              <a:t>class applies </a:t>
            </a:r>
            <a:r>
              <a:rPr lang="en-US" b="1" dirty="0">
                <a:solidFill>
                  <a:srgbClr val="0070C0"/>
                </a:solidFill>
                <a:latin typeface="Courier New" panose="02070309020205020404" pitchFamily="49" charset="0"/>
                <a:cs typeface="Courier New" panose="02070309020205020404" pitchFamily="49" charset="0"/>
              </a:rPr>
              <a:t>display</a:t>
            </a:r>
            <a:r>
              <a:rPr lang="en-US" b="1" dirty="0">
                <a:latin typeface="Courier New" panose="02070309020205020404" pitchFamily="49" charset="0"/>
                <a:cs typeface="Courier New" panose="02070309020205020404" pitchFamily="49" charset="0"/>
              </a:rPr>
              <a:t>: block; </a:t>
            </a:r>
            <a:r>
              <a:rPr lang="en-US" dirty="0"/>
              <a:t>and </a:t>
            </a:r>
            <a:br>
              <a:rPr lang="en-US" dirty="0"/>
            </a:br>
            <a:r>
              <a:rPr lang="en-US" b="1" dirty="0">
                <a:solidFill>
                  <a:srgbClr val="0070C0"/>
                </a:solidFill>
                <a:latin typeface="Courier New" panose="02070309020205020404" pitchFamily="49" charset="0"/>
                <a:cs typeface="Courier New" panose="02070309020205020404" pitchFamily="49" charset="0"/>
              </a:rPr>
              <a:t>max-width</a:t>
            </a:r>
            <a:r>
              <a:rPr lang="en-US" b="1" dirty="0">
                <a:latin typeface="Courier New" panose="02070309020205020404" pitchFamily="49" charset="0"/>
                <a:cs typeface="Courier New" panose="02070309020205020404" pitchFamily="49" charset="0"/>
              </a:rPr>
              <a:t>: 100%; </a:t>
            </a:r>
            <a:r>
              <a:rPr lang="en-US" dirty="0"/>
              <a:t>and </a:t>
            </a:r>
            <a:r>
              <a:rPr lang="en-US" b="1" dirty="0">
                <a:solidFill>
                  <a:srgbClr val="0070C0"/>
                </a:solidFill>
                <a:latin typeface="Courier New" panose="02070309020205020404" pitchFamily="49" charset="0"/>
                <a:cs typeface="Courier New" panose="02070309020205020404" pitchFamily="49" charset="0"/>
              </a:rPr>
              <a:t>height</a:t>
            </a:r>
            <a:r>
              <a:rPr lang="en-US" b="1" dirty="0">
                <a:solidFill>
                  <a:schemeClr val="tx1">
                    <a:lumMod val="95000"/>
                    <a:lumOff val="5000"/>
                  </a:schemeClr>
                </a:solidFill>
                <a:latin typeface="Courier New" panose="02070309020205020404" pitchFamily="49" charset="0"/>
                <a:cs typeface="Courier New" panose="02070309020205020404" pitchFamily="49" charset="0"/>
              </a:rPr>
              <a:t>: auto; </a:t>
            </a:r>
            <a:r>
              <a:rPr lang="en-US" dirty="0"/>
              <a:t>to the image</a:t>
            </a:r>
          </a:p>
        </p:txBody>
      </p:sp>
      <p:pic>
        <p:nvPicPr>
          <p:cNvPr id="6" name="Picture 5">
            <a:extLst>
              <a:ext uri="{FF2B5EF4-FFF2-40B4-BE49-F238E27FC236}">
                <a16:creationId xmlns:a16="http://schemas.microsoft.com/office/drawing/2014/main" id="{8D3B3E95-C27E-42D6-8FF0-B87477F904AA}"/>
              </a:ext>
            </a:extLst>
          </p:cNvPr>
          <p:cNvPicPr>
            <a:picLocks noChangeAspect="1"/>
          </p:cNvPicPr>
          <p:nvPr/>
        </p:nvPicPr>
        <p:blipFill>
          <a:blip r:embed="rId3"/>
          <a:stretch>
            <a:fillRect/>
          </a:stretch>
        </p:blipFill>
        <p:spPr>
          <a:xfrm>
            <a:off x="688039" y="4549790"/>
            <a:ext cx="10515600" cy="393788"/>
          </a:xfrm>
          <a:prstGeom prst="rect">
            <a:avLst/>
          </a:prstGeom>
        </p:spPr>
      </p:pic>
    </p:spTree>
    <p:extLst>
      <p:ext uri="{BB962C8B-B14F-4D97-AF65-F5344CB8AC3E}">
        <p14:creationId xmlns:p14="http://schemas.microsoft.com/office/powerpoint/2010/main" val="280186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1AB4-7FD4-483A-9A8F-24926A604447}"/>
              </a:ext>
            </a:extLst>
          </p:cNvPr>
          <p:cNvSpPr>
            <a:spLocks noGrp="1"/>
          </p:cNvSpPr>
          <p:nvPr>
            <p:ph type="title"/>
          </p:nvPr>
        </p:nvSpPr>
        <p:spPr/>
        <p:txBody>
          <a:bodyPr/>
          <a:lstStyle/>
          <a:p>
            <a:r>
              <a:rPr lang="en-US" dirty="0"/>
              <a:t>Bootstrap Jumbotron</a:t>
            </a:r>
          </a:p>
        </p:txBody>
      </p:sp>
      <p:sp>
        <p:nvSpPr>
          <p:cNvPr id="3" name="Text Placeholder 2">
            <a:extLst>
              <a:ext uri="{FF2B5EF4-FFF2-40B4-BE49-F238E27FC236}">
                <a16:creationId xmlns:a16="http://schemas.microsoft.com/office/drawing/2014/main" id="{23D449BE-4434-4A11-BDCB-CFD80F103E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840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Jumbotron</a:t>
            </a:r>
          </a:p>
        </p:txBody>
      </p:sp>
      <p:sp>
        <p:nvSpPr>
          <p:cNvPr id="9" name="Content Placeholder 8">
            <a:extLst>
              <a:ext uri="{FF2B5EF4-FFF2-40B4-BE49-F238E27FC236}">
                <a16:creationId xmlns:a16="http://schemas.microsoft.com/office/drawing/2014/main" id="{36A267EA-2749-4630-BAB4-48D776E037D7}"/>
              </a:ext>
            </a:extLst>
          </p:cNvPr>
          <p:cNvSpPr>
            <a:spLocks noGrp="1"/>
          </p:cNvSpPr>
          <p:nvPr>
            <p:ph idx="1"/>
          </p:nvPr>
        </p:nvSpPr>
        <p:spPr>
          <a:xfrm>
            <a:off x="838200" y="1690688"/>
            <a:ext cx="11144250" cy="4351338"/>
          </a:xfrm>
        </p:spPr>
        <p:txBody>
          <a:bodyPr>
            <a:normAutofit/>
          </a:bodyPr>
          <a:lstStyle/>
          <a:p>
            <a:pPr marL="0" indent="0">
              <a:buNone/>
            </a:pPr>
            <a:r>
              <a:rPr lang="en-US" dirty="0"/>
              <a:t>A </a:t>
            </a:r>
            <a:r>
              <a:rPr lang="en-US" dirty="0">
                <a:solidFill>
                  <a:srgbClr val="FF0000"/>
                </a:solidFill>
              </a:rPr>
              <a:t>jumbotron</a:t>
            </a:r>
            <a:r>
              <a:rPr lang="en-US" dirty="0"/>
              <a:t> is a big box for calling extra attention to some special content or information</a:t>
            </a:r>
          </a:p>
          <a:p>
            <a:pPr marL="0" indent="0">
              <a:buNone/>
            </a:pPr>
            <a:r>
              <a:rPr lang="en-US" dirty="0"/>
              <a:t>A jumbotron is displayed as a grey box with rounded corners. It also enlarges the font sizes of the text inside it</a:t>
            </a:r>
          </a:p>
          <a:p>
            <a:pPr marL="0" indent="0">
              <a:buNone/>
            </a:pPr>
            <a:r>
              <a:rPr lang="en-US" dirty="0"/>
              <a:t>Tip: Inside a jumbotron you can put nearly any valid HTML, including other Bootstrap elements/classes</a:t>
            </a:r>
          </a:p>
          <a:p>
            <a:pPr marL="0" indent="0">
              <a:buNone/>
            </a:pPr>
            <a:r>
              <a:rPr lang="en-US" dirty="0"/>
              <a:t>Use a </a:t>
            </a:r>
            <a:r>
              <a:rPr lang="en-US" b="1" dirty="0">
                <a:solidFill>
                  <a:srgbClr val="0070C0"/>
                </a:solidFill>
                <a:latin typeface="Courier New" panose="02070309020205020404" pitchFamily="49" charset="0"/>
                <a:cs typeface="Courier New" panose="02070309020205020404" pitchFamily="49" charset="0"/>
              </a:rPr>
              <a:t>&lt;div&gt; </a:t>
            </a:r>
            <a:r>
              <a:rPr lang="en-US" dirty="0"/>
              <a:t>element with class </a:t>
            </a:r>
            <a:r>
              <a:rPr lang="en-US" b="1" dirty="0">
                <a:solidFill>
                  <a:srgbClr val="FF0000"/>
                </a:solidFill>
                <a:latin typeface="Courier New" panose="02070309020205020404" pitchFamily="49" charset="0"/>
                <a:cs typeface="Courier New" panose="02070309020205020404" pitchFamily="49" charset="0"/>
              </a:rPr>
              <a:t>.jumbotron </a:t>
            </a:r>
            <a:r>
              <a:rPr lang="en-US" dirty="0"/>
              <a:t>to create a jumbotron</a:t>
            </a:r>
          </a:p>
          <a:p>
            <a:pPr marL="0" indent="0">
              <a:buNone/>
            </a:pPr>
            <a:r>
              <a:rPr lang="en-US" dirty="0"/>
              <a:t>Place the jumbotron inside the </a:t>
            </a:r>
            <a:r>
              <a:rPr lang="en-US" b="1" dirty="0">
                <a:solidFill>
                  <a:srgbClr val="0070C0"/>
                </a:solidFill>
                <a:latin typeface="Courier New" panose="02070309020205020404" pitchFamily="49" charset="0"/>
                <a:cs typeface="Courier New" panose="02070309020205020404" pitchFamily="49" charset="0"/>
              </a:rPr>
              <a:t>&lt;div </a:t>
            </a:r>
            <a:r>
              <a:rPr lang="en-US" b="1" dirty="0">
                <a:solidFill>
                  <a:srgbClr val="FF0000"/>
                </a:solidFill>
                <a:latin typeface="Courier New" panose="02070309020205020404" pitchFamily="49" charset="0"/>
                <a:cs typeface="Courier New" panose="02070309020205020404" pitchFamily="49" charset="0"/>
              </a:rPr>
              <a:t>class</a:t>
            </a:r>
            <a:r>
              <a:rPr lang="en-US" b="1" dirty="0">
                <a:latin typeface="Courier New" panose="02070309020205020404" pitchFamily="49" charset="0"/>
                <a:cs typeface="Courier New" panose="02070309020205020404" pitchFamily="49" charset="0"/>
              </a:rPr>
              <a:t>=</a:t>
            </a:r>
            <a:r>
              <a:rPr lang="en-US" b="1" dirty="0">
                <a:solidFill>
                  <a:srgbClr val="7030A0"/>
                </a:solidFill>
                <a:latin typeface="Courier New" panose="02070309020205020404" pitchFamily="49" charset="0"/>
                <a:cs typeface="Courier New" panose="02070309020205020404" pitchFamily="49" charset="0"/>
              </a:rPr>
              <a:t>"container"</a:t>
            </a:r>
            <a:r>
              <a:rPr lang="en-US" b="1" dirty="0">
                <a:solidFill>
                  <a:srgbClr val="0070C0"/>
                </a:solidFill>
                <a:latin typeface="Courier New" panose="02070309020205020404" pitchFamily="49" charset="0"/>
                <a:cs typeface="Courier New" panose="02070309020205020404" pitchFamily="49" charset="0"/>
              </a:rPr>
              <a:t>&gt;</a:t>
            </a:r>
            <a:r>
              <a:rPr lang="en-US" b="1" dirty="0">
                <a:latin typeface="Courier New" panose="02070309020205020404" pitchFamily="49" charset="0"/>
                <a:cs typeface="Courier New" panose="02070309020205020404" pitchFamily="49" charset="0"/>
              </a:rPr>
              <a:t> </a:t>
            </a:r>
            <a:r>
              <a:rPr lang="en-US" dirty="0"/>
              <a:t>if you want the jumbotron to </a:t>
            </a:r>
            <a:r>
              <a:rPr lang="en-US" dirty="0">
                <a:solidFill>
                  <a:srgbClr val="FF0000"/>
                </a:solidFill>
              </a:rPr>
              <a:t>NOT</a:t>
            </a:r>
            <a:r>
              <a:rPr lang="en-US" dirty="0"/>
              <a:t> extend to the edge of the screen</a:t>
            </a:r>
          </a:p>
        </p:txBody>
      </p:sp>
    </p:spTree>
    <p:extLst>
      <p:ext uri="{BB962C8B-B14F-4D97-AF65-F5344CB8AC3E}">
        <p14:creationId xmlns:p14="http://schemas.microsoft.com/office/powerpoint/2010/main" val="428731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Jumbotron</a:t>
            </a:r>
          </a:p>
        </p:txBody>
      </p:sp>
      <p:pic>
        <p:nvPicPr>
          <p:cNvPr id="6" name="Content Placeholder 5">
            <a:extLst>
              <a:ext uri="{FF2B5EF4-FFF2-40B4-BE49-F238E27FC236}">
                <a16:creationId xmlns:a16="http://schemas.microsoft.com/office/drawing/2014/main" id="{4483081A-CBAB-4BCB-80CC-816A41794C6F}"/>
              </a:ext>
            </a:extLst>
          </p:cNvPr>
          <p:cNvPicPr>
            <a:picLocks noGrp="1" noChangeAspect="1"/>
          </p:cNvPicPr>
          <p:nvPr>
            <p:ph idx="1"/>
          </p:nvPr>
        </p:nvPicPr>
        <p:blipFill>
          <a:blip r:embed="rId3"/>
          <a:stretch>
            <a:fillRect/>
          </a:stretch>
        </p:blipFill>
        <p:spPr>
          <a:xfrm>
            <a:off x="838199" y="1690688"/>
            <a:ext cx="11279689" cy="3351212"/>
          </a:xfrm>
          <a:prstGeom prst="rect">
            <a:avLst/>
          </a:prstGeom>
        </p:spPr>
      </p:pic>
    </p:spTree>
    <p:extLst>
      <p:ext uri="{BB962C8B-B14F-4D97-AF65-F5344CB8AC3E}">
        <p14:creationId xmlns:p14="http://schemas.microsoft.com/office/powerpoint/2010/main" val="148948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Jumbotron</a:t>
            </a:r>
          </a:p>
        </p:txBody>
      </p:sp>
      <p:pic>
        <p:nvPicPr>
          <p:cNvPr id="10" name="Content Placeholder 9">
            <a:extLst>
              <a:ext uri="{FF2B5EF4-FFF2-40B4-BE49-F238E27FC236}">
                <a16:creationId xmlns:a16="http://schemas.microsoft.com/office/drawing/2014/main" id="{8B652B9A-1941-4B75-82BD-64D053504EAF}"/>
              </a:ext>
            </a:extLst>
          </p:cNvPr>
          <p:cNvPicPr>
            <a:picLocks noGrp="1" noChangeAspect="1"/>
          </p:cNvPicPr>
          <p:nvPr>
            <p:ph idx="1"/>
          </p:nvPr>
        </p:nvPicPr>
        <p:blipFill>
          <a:blip r:embed="rId3"/>
          <a:stretch>
            <a:fillRect/>
          </a:stretch>
        </p:blipFill>
        <p:spPr>
          <a:xfrm>
            <a:off x="1179980" y="1726078"/>
            <a:ext cx="9715500" cy="4006171"/>
          </a:xfrm>
          <a:prstGeom prst="rect">
            <a:avLst/>
          </a:prstGeom>
          <a:ln>
            <a:solidFill>
              <a:srgbClr val="0070C0"/>
            </a:solidFill>
          </a:ln>
        </p:spPr>
      </p:pic>
    </p:spTree>
    <p:extLst>
      <p:ext uri="{BB962C8B-B14F-4D97-AF65-F5344CB8AC3E}">
        <p14:creationId xmlns:p14="http://schemas.microsoft.com/office/powerpoint/2010/main" val="394472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 id="{69A1DA8D-3F90-4F30-811C-C36F22EAE895}" vid="{5C72C07E-DD60-4BDF-81E0-FC24862EAF6A}"/>
    </a:ext>
  </a:extLst>
</a:theme>
</file>

<file path=docProps/app.xml><?xml version="1.0" encoding="utf-8"?>
<Properties xmlns="http://schemas.openxmlformats.org/officeDocument/2006/extended-properties" xmlns:vt="http://schemas.openxmlformats.org/officeDocument/2006/docPropsVTypes">
  <Template/>
  <TotalTime>27440</TotalTime>
  <Words>1766</Words>
  <Application>Microsoft Office PowerPoint</Application>
  <PresentationFormat>Widescreen</PresentationFormat>
  <Paragraphs>230</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Corbel</vt:lpstr>
      <vt:lpstr>Courier New</vt:lpstr>
      <vt:lpstr>Office Theme</vt:lpstr>
      <vt:lpstr>CSCI 1720</vt:lpstr>
      <vt:lpstr>Bootstrap Images</vt:lpstr>
      <vt:lpstr>Bootstrap Images</vt:lpstr>
      <vt:lpstr>Bootstrap Images</vt:lpstr>
      <vt:lpstr>Bootstrap Images – Responsive Images</vt:lpstr>
      <vt:lpstr>Bootstrap Jumbotron</vt:lpstr>
      <vt:lpstr>Bootstrap Jumbotron</vt:lpstr>
      <vt:lpstr>Bootstrap Jumbotron</vt:lpstr>
      <vt:lpstr>Bootstrap Jumbotron</vt:lpstr>
      <vt:lpstr>Bootstrap Jumbotron</vt:lpstr>
      <vt:lpstr>Bootstrap Jumbotron</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Other Bootstrap Stuff</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Ramsey, John Webster</cp:lastModifiedBy>
  <cp:revision>68</cp:revision>
  <dcterms:created xsi:type="dcterms:W3CDTF">2017-05-20T15:25:24Z</dcterms:created>
  <dcterms:modified xsi:type="dcterms:W3CDTF">2019-02-18T18:30:17Z</dcterms:modified>
</cp:coreProperties>
</file>