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411" r:id="rId2"/>
    <p:sldId id="469" r:id="rId3"/>
    <p:sldId id="462" r:id="rId4"/>
    <p:sldId id="412" r:id="rId5"/>
    <p:sldId id="413" r:id="rId6"/>
    <p:sldId id="414" r:id="rId7"/>
    <p:sldId id="415" r:id="rId8"/>
    <p:sldId id="416" r:id="rId9"/>
    <p:sldId id="417" r:id="rId10"/>
    <p:sldId id="418" r:id="rId11"/>
    <p:sldId id="419" r:id="rId12"/>
    <p:sldId id="420" r:id="rId13"/>
    <p:sldId id="421" r:id="rId14"/>
    <p:sldId id="422" r:id="rId15"/>
    <p:sldId id="423" r:id="rId16"/>
    <p:sldId id="424" r:id="rId17"/>
    <p:sldId id="425" r:id="rId18"/>
    <p:sldId id="426" r:id="rId19"/>
    <p:sldId id="433" r:id="rId20"/>
    <p:sldId id="431" r:id="rId21"/>
    <p:sldId id="432" r:id="rId22"/>
    <p:sldId id="427" r:id="rId23"/>
    <p:sldId id="428" r:id="rId24"/>
    <p:sldId id="430" r:id="rId25"/>
    <p:sldId id="434" r:id="rId26"/>
    <p:sldId id="435" r:id="rId27"/>
    <p:sldId id="436" r:id="rId28"/>
    <p:sldId id="437" r:id="rId29"/>
    <p:sldId id="438" r:id="rId30"/>
    <p:sldId id="439" r:id="rId31"/>
    <p:sldId id="441" r:id="rId32"/>
    <p:sldId id="442" r:id="rId33"/>
    <p:sldId id="443" r:id="rId34"/>
    <p:sldId id="444" r:id="rId35"/>
    <p:sldId id="445" r:id="rId36"/>
    <p:sldId id="446" r:id="rId37"/>
    <p:sldId id="447" r:id="rId38"/>
    <p:sldId id="448" r:id="rId39"/>
    <p:sldId id="449" r:id="rId40"/>
    <p:sldId id="450" r:id="rId41"/>
    <p:sldId id="451" r:id="rId42"/>
    <p:sldId id="452" r:id="rId43"/>
    <p:sldId id="453" r:id="rId44"/>
    <p:sldId id="454" r:id="rId45"/>
    <p:sldId id="455" r:id="rId46"/>
    <p:sldId id="456" r:id="rId47"/>
    <p:sldId id="457" r:id="rId48"/>
    <p:sldId id="458" r:id="rId49"/>
    <p:sldId id="459" r:id="rId50"/>
    <p:sldId id="460" r:id="rId51"/>
    <p:sldId id="461" r:id="rId52"/>
    <p:sldId id="463" r:id="rId53"/>
    <p:sldId id="464" r:id="rId54"/>
    <p:sldId id="465" r:id="rId55"/>
    <p:sldId id="466" r:id="rId56"/>
    <p:sldId id="468" r:id="rId57"/>
    <p:sldId id="470" r:id="rId58"/>
    <p:sldId id="471" r:id="rId59"/>
    <p:sldId id="261"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422"/>
    <a:srgbClr val="002C62"/>
    <a:srgbClr val="0E20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99" d="100"/>
          <a:sy n="99" d="100"/>
        </p:scale>
        <p:origin x="108" y="4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812CBF-2585-4A8B-8B12-84A6EE4A2174}" type="datetimeFigureOut">
              <a:rPr lang="en-US" smtClean="0"/>
              <a:t>3/23/2021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4C61D7-4BA4-4AB2-BE48-D3F7B38B6AA8}" type="slidenum">
              <a:rPr lang="en-US" smtClean="0"/>
              <a:t>‹#›</a:t>
            </a:fld>
            <a:endParaRPr lang="en-US"/>
          </a:p>
        </p:txBody>
      </p:sp>
    </p:spTree>
    <p:extLst>
      <p:ext uri="{BB962C8B-B14F-4D97-AF65-F5344CB8AC3E}">
        <p14:creationId xmlns:p14="http://schemas.microsoft.com/office/powerpoint/2010/main" val="30013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atin typeface="Corbel Light" panose="020B0303020204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atin typeface="Corbel Light" panose="020B0303020204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A44A25E-F4EE-425F-B27D-263A63C7C4E5}"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388205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rbel Light" panose="020B03030202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orbel Light" panose="020B0303020204020204" pitchFamily="34" charset="0"/>
              </a:defRPr>
            </a:lvl1pPr>
            <a:lvl2pPr>
              <a:defRPr>
                <a:latin typeface="Corbel Light" panose="020B0303020204020204" pitchFamily="34" charset="0"/>
              </a:defRPr>
            </a:lvl2pPr>
            <a:lvl3pPr>
              <a:defRPr>
                <a:latin typeface="Corbel Light" panose="020B0303020204020204" pitchFamily="34" charset="0"/>
              </a:defRPr>
            </a:lvl3pPr>
            <a:lvl4pPr>
              <a:defRPr>
                <a:latin typeface="Corbel Light" panose="020B0303020204020204" pitchFamily="34" charset="0"/>
              </a:defRPr>
            </a:lvl4pPr>
            <a:lvl5pPr>
              <a:defRPr>
                <a:latin typeface="Corbel Light" panose="020B0303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4A25E-F4EE-425F-B27D-263A63C7C4E5}"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4877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a:latin typeface="Corbel Light" panose="020B03030202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lvl1pPr>
              <a:defRPr>
                <a:latin typeface="Corbel Light" panose="020B0303020204020204" pitchFamily="34" charset="0"/>
              </a:defRPr>
            </a:lvl1pPr>
            <a:lvl2pPr>
              <a:defRPr>
                <a:latin typeface="Corbel Light" panose="020B0303020204020204" pitchFamily="34" charset="0"/>
              </a:defRPr>
            </a:lvl2pPr>
            <a:lvl3pPr>
              <a:defRPr>
                <a:latin typeface="Corbel Light" panose="020B0303020204020204" pitchFamily="34" charset="0"/>
              </a:defRPr>
            </a:lvl3pPr>
            <a:lvl4pPr>
              <a:defRPr>
                <a:latin typeface="Corbel Light" panose="020B0303020204020204" pitchFamily="34" charset="0"/>
              </a:defRPr>
            </a:lvl4pPr>
            <a:lvl5pPr>
              <a:defRPr>
                <a:latin typeface="Corbel Light" panose="020B0303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4A25E-F4EE-425F-B27D-263A63C7C4E5}"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0593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rbel Light" panose="020B03030202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orbel Light" panose="020B0303020204020204" pitchFamily="34" charset="0"/>
              </a:defRPr>
            </a:lvl1pPr>
            <a:lvl2pPr>
              <a:defRPr>
                <a:latin typeface="Corbel Light" panose="020B0303020204020204" pitchFamily="34" charset="0"/>
              </a:defRPr>
            </a:lvl2pPr>
            <a:lvl3pPr>
              <a:defRPr>
                <a:latin typeface="Corbel Light" panose="020B0303020204020204" pitchFamily="34" charset="0"/>
              </a:defRPr>
            </a:lvl3pPr>
            <a:lvl4pPr>
              <a:defRPr>
                <a:latin typeface="Corbel Light" panose="020B0303020204020204" pitchFamily="34" charset="0"/>
              </a:defRPr>
            </a:lvl4pPr>
            <a:lvl5pPr>
              <a:defRPr>
                <a:latin typeface="Corbel Light" panose="020B0303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4A25E-F4EE-425F-B27D-263A63C7C4E5}"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381013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atin typeface="Corbel Light" panose="020B0303020204020204" pitchFamily="34" charset="0"/>
              </a:defRPr>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latin typeface="Corbel Light" panose="020B0303020204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44A25E-F4EE-425F-B27D-263A63C7C4E5}"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19863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rbel Light" panose="020B0303020204020204"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Corbel Light" panose="020B0303020204020204" pitchFamily="34" charset="0"/>
              </a:defRPr>
            </a:lvl1pPr>
            <a:lvl2pPr>
              <a:defRPr>
                <a:latin typeface="Corbel Light" panose="020B0303020204020204" pitchFamily="34" charset="0"/>
              </a:defRPr>
            </a:lvl2pPr>
            <a:lvl3pPr>
              <a:defRPr>
                <a:latin typeface="Corbel Light" panose="020B0303020204020204" pitchFamily="34" charset="0"/>
              </a:defRPr>
            </a:lvl3pPr>
            <a:lvl4pPr>
              <a:defRPr>
                <a:latin typeface="Corbel Light" panose="020B0303020204020204" pitchFamily="34" charset="0"/>
              </a:defRPr>
            </a:lvl4pPr>
            <a:lvl5pPr>
              <a:defRPr>
                <a:latin typeface="Corbel Light" panose="020B0303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Corbel Light" panose="020B0303020204020204" pitchFamily="34" charset="0"/>
              </a:defRPr>
            </a:lvl1pPr>
            <a:lvl2pPr>
              <a:defRPr>
                <a:latin typeface="Corbel Light" panose="020B0303020204020204" pitchFamily="34" charset="0"/>
              </a:defRPr>
            </a:lvl2pPr>
            <a:lvl3pPr>
              <a:defRPr>
                <a:latin typeface="Corbel Light" panose="020B0303020204020204" pitchFamily="34" charset="0"/>
              </a:defRPr>
            </a:lvl3pPr>
            <a:lvl4pPr>
              <a:defRPr>
                <a:latin typeface="Corbel Light" panose="020B0303020204020204" pitchFamily="34" charset="0"/>
              </a:defRPr>
            </a:lvl4pPr>
            <a:lvl5pPr>
              <a:defRPr>
                <a:latin typeface="Corbel Light" panose="020B0303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44A25E-F4EE-425F-B27D-263A63C7C4E5}"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182766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latin typeface="Corbel Light" panose="020B0303020204020204" pitchFamily="34" charset="0"/>
              </a:defRPr>
            </a:lvl1p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atin typeface="Corbel Light" panose="020B03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lvl1pPr>
              <a:defRPr>
                <a:latin typeface="Corbel Light" panose="020B0303020204020204" pitchFamily="34" charset="0"/>
              </a:defRPr>
            </a:lvl1pPr>
            <a:lvl2pPr>
              <a:defRPr>
                <a:latin typeface="Corbel Light" panose="020B0303020204020204" pitchFamily="34" charset="0"/>
              </a:defRPr>
            </a:lvl2pPr>
            <a:lvl3pPr>
              <a:defRPr>
                <a:latin typeface="Corbel Light" panose="020B0303020204020204" pitchFamily="34" charset="0"/>
              </a:defRPr>
            </a:lvl3pPr>
            <a:lvl4pPr>
              <a:defRPr>
                <a:latin typeface="Corbel Light" panose="020B0303020204020204" pitchFamily="34" charset="0"/>
              </a:defRPr>
            </a:lvl4pPr>
            <a:lvl5pPr>
              <a:defRPr>
                <a:latin typeface="Corbel Light" panose="020B0303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atin typeface="Corbel Light" panose="020B03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a:latin typeface="Corbel Light" panose="020B0303020204020204" pitchFamily="34" charset="0"/>
              </a:defRPr>
            </a:lvl1pPr>
            <a:lvl2pPr>
              <a:defRPr>
                <a:latin typeface="Corbel Light" panose="020B0303020204020204" pitchFamily="34" charset="0"/>
              </a:defRPr>
            </a:lvl2pPr>
            <a:lvl3pPr>
              <a:defRPr>
                <a:latin typeface="Corbel Light" panose="020B0303020204020204" pitchFamily="34" charset="0"/>
              </a:defRPr>
            </a:lvl3pPr>
            <a:lvl4pPr>
              <a:defRPr>
                <a:latin typeface="Corbel Light" panose="020B0303020204020204" pitchFamily="34" charset="0"/>
              </a:defRPr>
            </a:lvl4pPr>
            <a:lvl5pPr>
              <a:defRPr>
                <a:latin typeface="Corbel Light" panose="020B0303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44A25E-F4EE-425F-B27D-263A63C7C4E5}" type="datetimeFigureOut">
              <a:rPr lang="en-US" smtClean="0"/>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211150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rbel Light" panose="020B030302020402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p>
            <a:fld id="{FA44A25E-F4EE-425F-B27D-263A63C7C4E5}"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7234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4A25E-F4EE-425F-B27D-263A63C7C4E5}" type="datetimeFigureOut">
              <a:rPr lang="en-US" smtClean="0"/>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334053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atin typeface="Corbel Light" panose="020B0303020204020204" pitchFamily="34" charset="0"/>
              </a:defRPr>
            </a:lvl1pPr>
          </a:lstStyle>
          <a:p>
            <a:r>
              <a:rPr lang="en-US" dirty="0"/>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atin typeface="Corbel Light" panose="020B0303020204020204" pitchFamily="34" charset="0"/>
              </a:defRPr>
            </a:lvl1pPr>
            <a:lvl2pPr>
              <a:defRPr sz="2100">
                <a:latin typeface="Corbel Light" panose="020B0303020204020204" pitchFamily="34" charset="0"/>
              </a:defRPr>
            </a:lvl2pPr>
            <a:lvl3pPr>
              <a:defRPr sz="1800">
                <a:latin typeface="Corbel Light" panose="020B0303020204020204" pitchFamily="34" charset="0"/>
              </a:defRPr>
            </a:lvl3pPr>
            <a:lvl4pPr>
              <a:defRPr sz="1500">
                <a:latin typeface="Corbel Light" panose="020B0303020204020204" pitchFamily="34" charset="0"/>
              </a:defRPr>
            </a:lvl4pPr>
            <a:lvl5pPr>
              <a:defRPr sz="1500">
                <a:latin typeface="Corbel Light" panose="020B0303020204020204" pitchFamily="34" charset="0"/>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atin typeface="Corbel Light" panose="020B03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44A25E-F4EE-425F-B27D-263A63C7C4E5}"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4901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atin typeface="Corbel Light" panose="020B0303020204020204" pitchFamily="34" charset="0"/>
              </a:defRPr>
            </a:lvl1pPr>
          </a:lstStyle>
          <a:p>
            <a:r>
              <a:rPr lang="en-US" dirty="0"/>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atin typeface="Corbel Light" panose="020B03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44A25E-F4EE-425F-B27D-263A63C7C4E5}"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242919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A44A25E-F4EE-425F-B27D-263A63C7C4E5}" type="datetimeFigureOut">
              <a:rPr lang="en-US" smtClean="0"/>
              <a:t>3/23/2021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F7DCB1-EB23-4CA0-9A4A-3CA879EC8727}" type="slidenum">
              <a:rPr lang="en-US" smtClean="0"/>
              <a:t>‹#›</a:t>
            </a:fld>
            <a:endParaRPr lang="en-US"/>
          </a:p>
        </p:txBody>
      </p:sp>
    </p:spTree>
    <p:extLst>
      <p:ext uri="{BB962C8B-B14F-4D97-AF65-F5344CB8AC3E}">
        <p14:creationId xmlns:p14="http://schemas.microsoft.com/office/powerpoint/2010/main" val="1644225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3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4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44.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4.png"/></Relationships>
</file>

<file path=ppt/slides/_rels/slide46.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4.png"/></Relationships>
</file>

<file path=ppt/slides/_rels/slide48.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51.png"/><Relationship Id="rId5" Type="http://schemas.microsoft.com/office/2007/relationships/hdphoto" Target="../media/hdphoto1.wdp"/><Relationship Id="rId4" Type="http://schemas.openxmlformats.org/officeDocument/2006/relationships/image" Target="../media/image4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4.png"/><Relationship Id="rId7" Type="http://schemas.openxmlformats.org/officeDocument/2006/relationships/image" Target="../media/image56.png"/><Relationship Id="rId2" Type="http://schemas.openxmlformats.org/officeDocument/2006/relationships/image" Target="../media/image53.png"/><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microsoft.com/office/2007/relationships/hdphoto" Target="../media/hdphoto1.wdp"/></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hyperlink" Target="mailto:pittares@etsu.edu" TargetMode="External"/><Relationship Id="rId1" Type="http://schemas.openxmlformats.org/officeDocument/2006/relationships/slideLayout" Target="../slideLayouts/slideLayout2.xml"/><Relationship Id="rId4" Type="http://schemas.openxmlformats.org/officeDocument/2006/relationships/image" Target="../media/image6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jquery.com/downloa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pic>
        <p:nvPicPr>
          <p:cNvPr id="22" name="Picture 4" descr="Image result for jquery">
            <a:extLst>
              <a:ext uri="{FF2B5EF4-FFF2-40B4-BE49-F238E27FC236}">
                <a16:creationId xmlns:a16="http://schemas.microsoft.com/office/drawing/2014/main" id="{621471E2-CD51-4C78-B6C2-D15F68FA2ED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41" r="3106"/>
          <a:stretch/>
        </p:blipFill>
        <p:spPr bwMode="auto">
          <a:xfrm>
            <a:off x="0" y="0"/>
            <a:ext cx="125222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23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Adding jQuery to Your Web Pages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Two methods:</a:t>
            </a:r>
          </a:p>
          <a:p>
            <a:pPr marL="0" indent="0">
              <a:spcBef>
                <a:spcPts val="0"/>
              </a:spcBef>
              <a:spcAft>
                <a:spcPts val="1200"/>
              </a:spcAft>
              <a:buNone/>
            </a:pPr>
            <a:r>
              <a:rPr lang="en-US" sz="2400" dirty="0"/>
              <a:t>jQuery Content Delivery Network (CDN)</a:t>
            </a:r>
          </a:p>
          <a:p>
            <a:pPr marL="461963" indent="0">
              <a:spcBef>
                <a:spcPts val="0"/>
              </a:spcBef>
              <a:spcAft>
                <a:spcPts val="1200"/>
              </a:spcAft>
              <a:buNone/>
            </a:pPr>
            <a:r>
              <a:rPr lang="en-US" sz="2400" dirty="0"/>
              <a:t>Google CDN:</a:t>
            </a:r>
          </a:p>
          <a:p>
            <a:pPr marL="461963" indent="0">
              <a:spcBef>
                <a:spcPts val="0"/>
              </a:spcBef>
              <a:spcAft>
                <a:spcPts val="1200"/>
              </a:spcAft>
              <a:buNone/>
            </a:pPr>
            <a:endParaRPr lang="en-US" sz="2400" dirty="0"/>
          </a:p>
          <a:p>
            <a:pPr marL="461963" indent="0">
              <a:spcBef>
                <a:spcPts val="0"/>
              </a:spcBef>
              <a:spcAft>
                <a:spcPts val="1200"/>
              </a:spcAft>
              <a:buNone/>
            </a:pPr>
            <a:endParaRPr lang="en-US" sz="2400" dirty="0"/>
          </a:p>
          <a:p>
            <a:pPr marL="461963" indent="0">
              <a:spcBef>
                <a:spcPts val="0"/>
              </a:spcBef>
              <a:spcAft>
                <a:spcPts val="1200"/>
              </a:spcAft>
              <a:buNone/>
            </a:pPr>
            <a:r>
              <a:rPr lang="en-US" sz="2400" dirty="0"/>
              <a:t>Microsoft CDN:</a:t>
            </a:r>
          </a:p>
          <a:p>
            <a:pPr marL="461963" indent="0">
              <a:spcBef>
                <a:spcPts val="0"/>
              </a:spcBef>
              <a:spcAft>
                <a:spcPts val="1200"/>
              </a:spcAft>
              <a:buNone/>
            </a:pPr>
            <a:endParaRPr lang="en-US" sz="2400" dirty="0"/>
          </a:p>
          <a:p>
            <a:pPr marL="461963" indent="0">
              <a:spcBef>
                <a:spcPts val="0"/>
              </a:spcBef>
              <a:spcAft>
                <a:spcPts val="1200"/>
              </a:spcAft>
              <a:buNone/>
            </a:pPr>
            <a:endParaRPr lang="en-US" sz="2400" dirty="0"/>
          </a:p>
        </p:txBody>
      </p:sp>
      <p:pic>
        <p:nvPicPr>
          <p:cNvPr id="10" name="Picture 9">
            <a:extLst>
              <a:ext uri="{FF2B5EF4-FFF2-40B4-BE49-F238E27FC236}">
                <a16:creationId xmlns:a16="http://schemas.microsoft.com/office/drawing/2014/main" id="{580412AF-CE57-4E40-801E-AFEEA035F252}"/>
              </a:ext>
            </a:extLst>
          </p:cNvPr>
          <p:cNvPicPr>
            <a:picLocks noChangeAspect="1"/>
          </p:cNvPicPr>
          <p:nvPr/>
        </p:nvPicPr>
        <p:blipFill>
          <a:blip r:embed="rId2"/>
          <a:stretch>
            <a:fillRect/>
          </a:stretch>
        </p:blipFill>
        <p:spPr>
          <a:xfrm>
            <a:off x="1524000" y="3212267"/>
            <a:ext cx="9144000" cy="852566"/>
          </a:xfrm>
          <a:prstGeom prst="rect">
            <a:avLst/>
          </a:prstGeom>
          <a:ln>
            <a:solidFill>
              <a:schemeClr val="accent1"/>
            </a:solidFill>
          </a:ln>
        </p:spPr>
      </p:pic>
      <p:pic>
        <p:nvPicPr>
          <p:cNvPr id="12" name="Picture 11">
            <a:extLst>
              <a:ext uri="{FF2B5EF4-FFF2-40B4-BE49-F238E27FC236}">
                <a16:creationId xmlns:a16="http://schemas.microsoft.com/office/drawing/2014/main" id="{3F64531C-02FC-4E23-82AB-9BCD41E254C0}"/>
              </a:ext>
            </a:extLst>
          </p:cNvPr>
          <p:cNvPicPr>
            <a:picLocks noChangeAspect="1"/>
          </p:cNvPicPr>
          <p:nvPr/>
        </p:nvPicPr>
        <p:blipFill>
          <a:blip r:embed="rId3"/>
          <a:stretch>
            <a:fillRect/>
          </a:stretch>
        </p:blipFill>
        <p:spPr>
          <a:xfrm>
            <a:off x="1524001" y="4758320"/>
            <a:ext cx="8677275" cy="781050"/>
          </a:xfrm>
          <a:prstGeom prst="rect">
            <a:avLst/>
          </a:prstGeom>
          <a:ln>
            <a:solidFill>
              <a:schemeClr val="accent1"/>
            </a:solidFill>
          </a:ln>
        </p:spPr>
      </p:pic>
    </p:spTree>
    <p:extLst>
      <p:ext uri="{BB962C8B-B14F-4D97-AF65-F5344CB8AC3E}">
        <p14:creationId xmlns:p14="http://schemas.microsoft.com/office/powerpoint/2010/main" val="201141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Adding jQuery to Your Web Pages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Advantage of CDN over Download:</a:t>
            </a:r>
          </a:p>
          <a:p>
            <a:pPr marL="461963" indent="0">
              <a:spcBef>
                <a:spcPts val="0"/>
              </a:spcBef>
              <a:spcAft>
                <a:spcPts val="1200"/>
              </a:spcAft>
              <a:buNone/>
            </a:pPr>
            <a:r>
              <a:rPr lang="en-US" sz="2400" dirty="0"/>
              <a:t>Many users already have downloaded jQuery from Google or Microsoft when visiting another site</a:t>
            </a:r>
          </a:p>
          <a:p>
            <a:pPr marL="461963" indent="0">
              <a:spcBef>
                <a:spcPts val="0"/>
              </a:spcBef>
              <a:spcAft>
                <a:spcPts val="1200"/>
              </a:spcAft>
              <a:buNone/>
            </a:pPr>
            <a:r>
              <a:rPr lang="en-US" sz="2400" dirty="0"/>
              <a:t>As a result, it will be loaded from cache when they visit your site, which leads to faster loading time</a:t>
            </a:r>
          </a:p>
          <a:p>
            <a:pPr marL="461963" indent="0">
              <a:spcBef>
                <a:spcPts val="0"/>
              </a:spcBef>
              <a:spcAft>
                <a:spcPts val="1200"/>
              </a:spcAft>
              <a:buNone/>
            </a:pPr>
            <a:r>
              <a:rPr lang="en-US" sz="2400" dirty="0"/>
              <a:t>Also, most CDNs will make sure that once a user requests a file from it, it will be served from the server closest to them, which also leads to faster loading time</a:t>
            </a:r>
          </a:p>
          <a:p>
            <a:pPr marL="461963" indent="0">
              <a:spcBef>
                <a:spcPts val="0"/>
              </a:spcBef>
              <a:spcAft>
                <a:spcPts val="1200"/>
              </a:spcAft>
              <a:buNone/>
            </a:pPr>
            <a:endParaRPr lang="en-US" sz="2400" dirty="0"/>
          </a:p>
          <a:p>
            <a:pPr marL="461963" indent="0">
              <a:spcBef>
                <a:spcPts val="0"/>
              </a:spcBef>
              <a:spcAft>
                <a:spcPts val="1200"/>
              </a:spcAft>
              <a:buNone/>
            </a:pPr>
            <a:endParaRPr lang="en-US" sz="2400" dirty="0"/>
          </a:p>
        </p:txBody>
      </p:sp>
    </p:spTree>
    <p:extLst>
      <p:ext uri="{BB962C8B-B14F-4D97-AF65-F5344CB8AC3E}">
        <p14:creationId xmlns:p14="http://schemas.microsoft.com/office/powerpoint/2010/main" val="3497688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Syntax</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The jQuery syntax is tailor-made for selecting HTML elements and performing some action on the element(s)</a:t>
            </a:r>
          </a:p>
          <a:p>
            <a:pPr marL="0" indent="0">
              <a:spcBef>
                <a:spcPts val="0"/>
              </a:spcBef>
              <a:spcAft>
                <a:spcPts val="1200"/>
              </a:spcAft>
              <a:buNone/>
            </a:pPr>
            <a:r>
              <a:rPr lang="en-US" sz="2400" dirty="0"/>
              <a:t>Basic syntax is: </a:t>
            </a:r>
          </a:p>
          <a:p>
            <a:pPr marL="0" indent="0">
              <a:spcBef>
                <a:spcPts val="0"/>
              </a:spcBef>
              <a:spcAft>
                <a:spcPts val="1200"/>
              </a:spcAft>
              <a:buNone/>
            </a:pPr>
            <a:r>
              <a:rPr lang="en-US" sz="2400" dirty="0"/>
              <a:t>$(selector).action()</a:t>
            </a:r>
          </a:p>
          <a:p>
            <a:pPr marL="461963" indent="0">
              <a:spcBef>
                <a:spcPts val="0"/>
              </a:spcBef>
              <a:spcAft>
                <a:spcPts val="1200"/>
              </a:spcAft>
              <a:buNone/>
            </a:pPr>
            <a:r>
              <a:rPr lang="en-US" sz="2400" dirty="0"/>
              <a:t>A $ sign to define/access jQuery</a:t>
            </a:r>
          </a:p>
          <a:p>
            <a:pPr marL="461963" indent="0">
              <a:spcBef>
                <a:spcPts val="0"/>
              </a:spcBef>
              <a:spcAft>
                <a:spcPts val="1200"/>
              </a:spcAft>
              <a:buNone/>
            </a:pPr>
            <a:r>
              <a:rPr lang="en-US" sz="2400" dirty="0"/>
              <a:t>A (selector) to "query (or find)" HTML elements</a:t>
            </a:r>
          </a:p>
          <a:p>
            <a:pPr marL="461963" indent="0">
              <a:spcBef>
                <a:spcPts val="0"/>
              </a:spcBef>
              <a:spcAft>
                <a:spcPts val="1200"/>
              </a:spcAft>
              <a:buNone/>
            </a:pPr>
            <a:r>
              <a:rPr lang="en-US" sz="2400" dirty="0"/>
              <a:t>A jQuery action() to be performed on the element(s)</a:t>
            </a:r>
          </a:p>
          <a:p>
            <a:pPr marL="0" indent="0">
              <a:spcBef>
                <a:spcPts val="0"/>
              </a:spcBef>
              <a:spcAft>
                <a:spcPts val="1200"/>
              </a:spcAft>
              <a:buNone/>
            </a:pPr>
            <a:endParaRPr lang="en-US" sz="2400" dirty="0"/>
          </a:p>
          <a:p>
            <a:pPr marL="461963" indent="0">
              <a:spcBef>
                <a:spcPts val="0"/>
              </a:spcBef>
              <a:spcAft>
                <a:spcPts val="1200"/>
              </a:spcAft>
              <a:buNone/>
            </a:pPr>
            <a:endParaRPr lang="en-US" sz="2400" dirty="0"/>
          </a:p>
        </p:txBody>
      </p:sp>
    </p:spTree>
    <p:extLst>
      <p:ext uri="{BB962C8B-B14F-4D97-AF65-F5344CB8AC3E}">
        <p14:creationId xmlns:p14="http://schemas.microsoft.com/office/powerpoint/2010/main" val="1430519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Syntax</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825625"/>
            <a:ext cx="8288927" cy="4351338"/>
          </a:xfrm>
        </p:spPr>
        <p:txBody>
          <a:bodyPr>
            <a:normAutofit/>
          </a:bodyPr>
          <a:lstStyle/>
          <a:p>
            <a:pPr marL="0" indent="0">
              <a:spcBef>
                <a:spcPts val="0"/>
              </a:spcBef>
              <a:spcAft>
                <a:spcPts val="1200"/>
              </a:spcAft>
              <a:buNone/>
            </a:pPr>
            <a:r>
              <a:rPr lang="en-US" sz="2400" dirty="0"/>
              <a:t>Examples:</a:t>
            </a:r>
          </a:p>
          <a:p>
            <a:pPr marL="461963" indent="0">
              <a:spcBef>
                <a:spcPts val="0"/>
              </a:spcBef>
              <a:spcAft>
                <a:spcPts val="1200"/>
              </a:spcAft>
              <a:buNone/>
            </a:pPr>
            <a:r>
              <a:rPr lang="en-US" sz="2200" b="1" dirty="0">
                <a:latin typeface="Courier New" panose="02070309020205020404" pitchFamily="49" charset="0"/>
                <a:cs typeface="Courier New" panose="02070309020205020404" pitchFamily="49" charset="0"/>
              </a:rPr>
              <a:t>$(this).hide() </a:t>
            </a:r>
            <a:r>
              <a:rPr lang="en-US" sz="2400" dirty="0"/>
              <a:t>- hides the current element</a:t>
            </a:r>
          </a:p>
          <a:p>
            <a:pPr marL="461963" indent="0">
              <a:spcBef>
                <a:spcPts val="0"/>
              </a:spcBef>
              <a:spcAft>
                <a:spcPts val="1200"/>
              </a:spcAft>
              <a:buNone/>
            </a:pPr>
            <a:r>
              <a:rPr lang="en-US" sz="2200" b="1" dirty="0">
                <a:latin typeface="Courier New" panose="02070309020205020404" pitchFamily="49" charset="0"/>
                <a:cs typeface="Courier New" panose="02070309020205020404" pitchFamily="49" charset="0"/>
              </a:rPr>
              <a:t>$("p").hide() </a:t>
            </a:r>
            <a:r>
              <a:rPr lang="en-US" sz="2400" dirty="0"/>
              <a:t>- hides all &lt;p&gt; elements</a:t>
            </a:r>
          </a:p>
          <a:p>
            <a:pPr marL="461963" indent="0">
              <a:spcBef>
                <a:spcPts val="0"/>
              </a:spcBef>
              <a:spcAft>
                <a:spcPts val="1200"/>
              </a:spcAft>
              <a:buNone/>
            </a:pPr>
            <a:r>
              <a:rPr lang="en-US" sz="2200" b="1" dirty="0">
                <a:latin typeface="Courier New" panose="02070309020205020404" pitchFamily="49" charset="0"/>
                <a:cs typeface="Courier New" panose="02070309020205020404" pitchFamily="49" charset="0"/>
              </a:rPr>
              <a:t>$(".test").hide() </a:t>
            </a:r>
            <a:r>
              <a:rPr lang="en-US" sz="2400" dirty="0"/>
              <a:t>- hides all elements with class="test"</a:t>
            </a:r>
          </a:p>
          <a:p>
            <a:pPr marL="461963" indent="0">
              <a:spcBef>
                <a:spcPts val="0"/>
              </a:spcBef>
              <a:spcAft>
                <a:spcPts val="1200"/>
              </a:spcAft>
              <a:buNone/>
            </a:pPr>
            <a:r>
              <a:rPr lang="en-US" sz="2200" b="1" dirty="0">
                <a:latin typeface="Courier New" panose="02070309020205020404" pitchFamily="49" charset="0"/>
                <a:cs typeface="Courier New" panose="02070309020205020404" pitchFamily="49" charset="0"/>
              </a:rPr>
              <a:t>$("#test").hide() </a:t>
            </a:r>
            <a:r>
              <a:rPr lang="en-US" sz="2400" dirty="0"/>
              <a:t>- hides the element with id="test"</a:t>
            </a:r>
          </a:p>
          <a:p>
            <a:pPr marL="0" indent="0">
              <a:spcBef>
                <a:spcPts val="0"/>
              </a:spcBef>
              <a:spcAft>
                <a:spcPts val="1200"/>
              </a:spcAft>
              <a:buNone/>
            </a:pPr>
            <a:endParaRPr lang="en-US" sz="2400" dirty="0"/>
          </a:p>
          <a:p>
            <a:pPr marL="461963" indent="0">
              <a:spcBef>
                <a:spcPts val="0"/>
              </a:spcBef>
              <a:spcAft>
                <a:spcPts val="1200"/>
              </a:spcAft>
              <a:buNone/>
            </a:pPr>
            <a:endParaRPr lang="en-US" sz="2400" dirty="0"/>
          </a:p>
        </p:txBody>
      </p:sp>
    </p:spTree>
    <p:extLst>
      <p:ext uri="{BB962C8B-B14F-4D97-AF65-F5344CB8AC3E}">
        <p14:creationId xmlns:p14="http://schemas.microsoft.com/office/powerpoint/2010/main" val="3005725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The Document Ready Event</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all jQuery methods should appear inside a document ready event</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r>
              <a:rPr lang="en-US" sz="2400" dirty="0"/>
              <a:t>This is to prevent any jQuery code from running before the document is finished loading (is ready)</a:t>
            </a:r>
          </a:p>
          <a:p>
            <a:pPr marL="0" indent="0">
              <a:spcBef>
                <a:spcPts val="0"/>
              </a:spcBef>
              <a:spcAft>
                <a:spcPts val="1200"/>
              </a:spcAft>
              <a:buNone/>
            </a:pPr>
            <a:endParaRPr lang="en-US" sz="2400" dirty="0"/>
          </a:p>
          <a:p>
            <a:pPr marL="461963" indent="0">
              <a:spcBef>
                <a:spcPts val="0"/>
              </a:spcBef>
              <a:spcAft>
                <a:spcPts val="1200"/>
              </a:spcAft>
              <a:buNone/>
            </a:pPr>
            <a:endParaRPr lang="en-US" sz="2400" dirty="0"/>
          </a:p>
        </p:txBody>
      </p:sp>
      <p:pic>
        <p:nvPicPr>
          <p:cNvPr id="10" name="Picture 9">
            <a:extLst>
              <a:ext uri="{FF2B5EF4-FFF2-40B4-BE49-F238E27FC236}">
                <a16:creationId xmlns:a16="http://schemas.microsoft.com/office/drawing/2014/main" id="{3EE553AC-6A22-482E-BDC3-FB74E62065C0}"/>
              </a:ext>
            </a:extLst>
          </p:cNvPr>
          <p:cNvPicPr>
            <a:picLocks noChangeAspect="1"/>
          </p:cNvPicPr>
          <p:nvPr/>
        </p:nvPicPr>
        <p:blipFill>
          <a:blip r:embed="rId2"/>
          <a:stretch>
            <a:fillRect/>
          </a:stretch>
        </p:blipFill>
        <p:spPr>
          <a:xfrm>
            <a:off x="4177296" y="2410338"/>
            <a:ext cx="3750005" cy="1650002"/>
          </a:xfrm>
          <a:prstGeom prst="rect">
            <a:avLst/>
          </a:prstGeom>
          <a:ln>
            <a:solidFill>
              <a:schemeClr val="accent1"/>
            </a:solidFill>
          </a:ln>
        </p:spPr>
      </p:pic>
    </p:spTree>
    <p:extLst>
      <p:ext uri="{BB962C8B-B14F-4D97-AF65-F5344CB8AC3E}">
        <p14:creationId xmlns:p14="http://schemas.microsoft.com/office/powerpoint/2010/main" val="2105785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The Document Ready Event</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825625"/>
            <a:ext cx="7886700" cy="4006908"/>
          </a:xfrm>
        </p:spPr>
        <p:txBody>
          <a:bodyPr>
            <a:normAutofit/>
          </a:bodyPr>
          <a:lstStyle/>
          <a:p>
            <a:pPr marL="0" indent="0">
              <a:spcBef>
                <a:spcPts val="0"/>
              </a:spcBef>
              <a:spcAft>
                <a:spcPts val="1200"/>
              </a:spcAft>
              <a:buNone/>
            </a:pPr>
            <a:r>
              <a:rPr lang="en-US" sz="2400" dirty="0"/>
              <a:t>It is good practice to wait for the document to be fully loaded and ready before working with it</a:t>
            </a:r>
          </a:p>
          <a:p>
            <a:pPr marL="0" indent="0">
              <a:spcBef>
                <a:spcPts val="0"/>
              </a:spcBef>
              <a:spcAft>
                <a:spcPts val="1200"/>
              </a:spcAft>
              <a:buNone/>
            </a:pPr>
            <a:r>
              <a:rPr lang="en-US" sz="2400" dirty="0"/>
              <a:t>This also allows you to have your JavaScript code before the body of your document, in the head section</a:t>
            </a:r>
          </a:p>
          <a:p>
            <a:pPr marL="0" indent="0">
              <a:spcBef>
                <a:spcPts val="0"/>
              </a:spcBef>
              <a:spcAft>
                <a:spcPts val="1200"/>
              </a:spcAft>
              <a:buNone/>
            </a:pPr>
            <a:r>
              <a:rPr lang="en-US" sz="2400" dirty="0"/>
              <a:t>Examples of actions that can fail if methods are run before the document is fully loaded:</a:t>
            </a:r>
          </a:p>
          <a:p>
            <a:pPr marL="461963" indent="0">
              <a:spcBef>
                <a:spcPts val="0"/>
              </a:spcBef>
              <a:spcAft>
                <a:spcPts val="1200"/>
              </a:spcAft>
              <a:buNone/>
            </a:pPr>
            <a:r>
              <a:rPr lang="en-US" sz="2400" dirty="0"/>
              <a:t>Trying to hide an element that is not created yet</a:t>
            </a:r>
            <a:br>
              <a:rPr lang="en-US" sz="2400" dirty="0"/>
            </a:br>
            <a:r>
              <a:rPr lang="en-US" sz="2400" dirty="0"/>
              <a:t>Trying to get the size of an image that is not loaded yet</a:t>
            </a:r>
          </a:p>
          <a:p>
            <a:pPr marL="461963" indent="0">
              <a:spcBef>
                <a:spcPts val="0"/>
              </a:spcBef>
              <a:spcAft>
                <a:spcPts val="1200"/>
              </a:spcAft>
              <a:buNone/>
            </a:pPr>
            <a:endParaRPr lang="en-US" sz="2400" dirty="0"/>
          </a:p>
        </p:txBody>
      </p:sp>
    </p:spTree>
    <p:extLst>
      <p:ext uri="{BB962C8B-B14F-4D97-AF65-F5344CB8AC3E}">
        <p14:creationId xmlns:p14="http://schemas.microsoft.com/office/powerpoint/2010/main" val="3089150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The Document Ready Event</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825625"/>
            <a:ext cx="7886700" cy="4006908"/>
          </a:xfrm>
        </p:spPr>
        <p:txBody>
          <a:bodyPr>
            <a:normAutofit/>
          </a:bodyPr>
          <a:lstStyle/>
          <a:p>
            <a:pPr marL="0" indent="0">
              <a:spcBef>
                <a:spcPts val="0"/>
              </a:spcBef>
              <a:spcAft>
                <a:spcPts val="1200"/>
              </a:spcAft>
              <a:buNone/>
            </a:pPr>
            <a:r>
              <a:rPr lang="en-US" sz="2400" dirty="0"/>
              <a:t>Tip: The jQuery team has also created an even shorter method for the document ready event:</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r>
              <a:rPr lang="en-US" sz="2400" dirty="0"/>
              <a:t>Use the syntax you prefer</a:t>
            </a:r>
          </a:p>
          <a:p>
            <a:pPr marL="0" indent="0">
              <a:spcBef>
                <a:spcPts val="0"/>
              </a:spcBef>
              <a:spcAft>
                <a:spcPts val="1200"/>
              </a:spcAft>
              <a:buNone/>
            </a:pPr>
            <a:r>
              <a:rPr lang="en-US" sz="2400" dirty="0"/>
              <a:t>The document ready event is easier to understand when reading the code</a:t>
            </a:r>
          </a:p>
        </p:txBody>
      </p:sp>
      <p:pic>
        <p:nvPicPr>
          <p:cNvPr id="10" name="Picture 9">
            <a:extLst>
              <a:ext uri="{FF2B5EF4-FFF2-40B4-BE49-F238E27FC236}">
                <a16:creationId xmlns:a16="http://schemas.microsoft.com/office/drawing/2014/main" id="{52F649E4-9964-4856-8AEC-89CC14559493}"/>
              </a:ext>
            </a:extLst>
          </p:cNvPr>
          <p:cNvPicPr>
            <a:picLocks noChangeAspect="1"/>
          </p:cNvPicPr>
          <p:nvPr/>
        </p:nvPicPr>
        <p:blipFill>
          <a:blip r:embed="rId2"/>
          <a:stretch>
            <a:fillRect/>
          </a:stretch>
        </p:blipFill>
        <p:spPr>
          <a:xfrm>
            <a:off x="4134158" y="2694941"/>
            <a:ext cx="3923685" cy="1687967"/>
          </a:xfrm>
          <a:prstGeom prst="rect">
            <a:avLst/>
          </a:prstGeom>
          <a:ln>
            <a:solidFill>
              <a:schemeClr val="accent1"/>
            </a:solidFill>
          </a:ln>
        </p:spPr>
      </p:pic>
    </p:spTree>
    <p:extLst>
      <p:ext uri="{BB962C8B-B14F-4D97-AF65-F5344CB8AC3E}">
        <p14:creationId xmlns:p14="http://schemas.microsoft.com/office/powerpoint/2010/main" val="397492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D24A2-2C1F-4E36-9E82-4E3879C2ECF6}"/>
              </a:ext>
            </a:extLst>
          </p:cNvPr>
          <p:cNvSpPr>
            <a:spLocks noGrp="1"/>
          </p:cNvSpPr>
          <p:nvPr>
            <p:ph type="title"/>
          </p:nvPr>
        </p:nvSpPr>
        <p:spPr/>
        <p:txBody>
          <a:bodyPr/>
          <a:lstStyle/>
          <a:p>
            <a:r>
              <a:rPr lang="en-US" dirty="0"/>
              <a:t>jQuery Selectors</a:t>
            </a:r>
          </a:p>
        </p:txBody>
      </p:sp>
      <p:sp>
        <p:nvSpPr>
          <p:cNvPr id="3" name="Text Placeholder 2">
            <a:extLst>
              <a:ext uri="{FF2B5EF4-FFF2-40B4-BE49-F238E27FC236}">
                <a16:creationId xmlns:a16="http://schemas.microsoft.com/office/drawing/2014/main" id="{72E08F4B-4069-4BDE-BAC1-E3E3FBBC587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4599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825625"/>
            <a:ext cx="7886700" cy="4006908"/>
          </a:xfrm>
        </p:spPr>
        <p:txBody>
          <a:bodyPr>
            <a:normAutofit/>
          </a:bodyPr>
          <a:lstStyle/>
          <a:p>
            <a:pPr marL="0" indent="0">
              <a:spcBef>
                <a:spcPts val="0"/>
              </a:spcBef>
              <a:spcAft>
                <a:spcPts val="1200"/>
              </a:spcAft>
              <a:buNone/>
            </a:pPr>
            <a:r>
              <a:rPr lang="en-US" sz="2400" dirty="0"/>
              <a:t>jQuery selectors allow you to select and manipulate HTML element(s)</a:t>
            </a:r>
          </a:p>
          <a:p>
            <a:pPr marL="0" indent="0">
              <a:spcBef>
                <a:spcPts val="0"/>
              </a:spcBef>
              <a:spcAft>
                <a:spcPts val="1200"/>
              </a:spcAft>
              <a:buNone/>
            </a:pPr>
            <a:r>
              <a:rPr lang="en-US" sz="2400" dirty="0"/>
              <a:t>jQuery selectors are used to "find" (or select) HTML elements based on their name, id, classes, types, attributes, values of attributes and much more</a:t>
            </a:r>
          </a:p>
          <a:p>
            <a:pPr marL="0" indent="0">
              <a:spcBef>
                <a:spcPts val="0"/>
              </a:spcBef>
              <a:spcAft>
                <a:spcPts val="1200"/>
              </a:spcAft>
              <a:buNone/>
            </a:pPr>
            <a:r>
              <a:rPr lang="en-US" sz="2400" dirty="0"/>
              <a:t>It's based on the existing CSS Selectors, and in addition, it has some own custom selectors</a:t>
            </a:r>
          </a:p>
          <a:p>
            <a:pPr marL="0" indent="0">
              <a:spcBef>
                <a:spcPts val="0"/>
              </a:spcBef>
              <a:spcAft>
                <a:spcPts val="1200"/>
              </a:spcAft>
              <a:buNone/>
            </a:pPr>
            <a:r>
              <a:rPr lang="en-US" sz="2400" dirty="0"/>
              <a:t>All selectors in jQuery start with the dollar sign and parentheses: $()</a:t>
            </a:r>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spTree>
    <p:extLst>
      <p:ext uri="{BB962C8B-B14F-4D97-AF65-F5344CB8AC3E}">
        <p14:creationId xmlns:p14="http://schemas.microsoft.com/office/powerpoint/2010/main" val="818350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The #id Selector</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The jQuery #id selector uses the id attribute of an HTML tag to find the specific element</a:t>
            </a:r>
          </a:p>
          <a:p>
            <a:pPr marL="0" indent="0">
              <a:spcBef>
                <a:spcPts val="0"/>
              </a:spcBef>
              <a:spcAft>
                <a:spcPts val="1200"/>
              </a:spcAft>
              <a:buNone/>
            </a:pPr>
            <a:r>
              <a:rPr lang="en-US" sz="2400" dirty="0"/>
              <a:t>An id should be unique within a page, so you should use the #id selector when you want to find a single, unique element</a:t>
            </a:r>
          </a:p>
          <a:p>
            <a:pPr marL="0" indent="0">
              <a:spcBef>
                <a:spcPts val="0"/>
              </a:spcBef>
              <a:spcAft>
                <a:spcPts val="1200"/>
              </a:spcAft>
              <a:buNone/>
            </a:pPr>
            <a:r>
              <a:rPr lang="en-US" sz="2400" dirty="0"/>
              <a:t>To find an element with a specific id, write an </a:t>
            </a:r>
            <a:r>
              <a:rPr lang="en-US" sz="2400" dirty="0" err="1"/>
              <a:t>octothorp</a:t>
            </a:r>
            <a:r>
              <a:rPr lang="en-US" sz="2400" dirty="0"/>
              <a:t>, followed by the id of the HTML element:</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2" name="Picture 11">
            <a:extLst>
              <a:ext uri="{FF2B5EF4-FFF2-40B4-BE49-F238E27FC236}">
                <a16:creationId xmlns:a16="http://schemas.microsoft.com/office/drawing/2014/main" id="{79D4E972-8BF6-4832-A70B-A9B9D7F926B7}"/>
              </a:ext>
            </a:extLst>
          </p:cNvPr>
          <p:cNvPicPr>
            <a:picLocks noChangeAspect="1"/>
          </p:cNvPicPr>
          <p:nvPr/>
        </p:nvPicPr>
        <p:blipFill>
          <a:blip r:embed="rId2"/>
          <a:stretch>
            <a:fillRect/>
          </a:stretch>
        </p:blipFill>
        <p:spPr>
          <a:xfrm>
            <a:off x="4922010" y="4467226"/>
            <a:ext cx="1803311" cy="566329"/>
          </a:xfrm>
          <a:prstGeom prst="rect">
            <a:avLst/>
          </a:prstGeom>
          <a:ln>
            <a:solidFill>
              <a:srgbClr val="0070C0"/>
            </a:solidFill>
          </a:ln>
        </p:spPr>
      </p:pic>
    </p:spTree>
    <p:extLst>
      <p:ext uri="{BB962C8B-B14F-4D97-AF65-F5344CB8AC3E}">
        <p14:creationId xmlns:p14="http://schemas.microsoft.com/office/powerpoint/2010/main" val="356515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ctrTitle"/>
          </p:nvPr>
        </p:nvSpPr>
        <p:spPr/>
        <p:txBody>
          <a:bodyPr/>
          <a:lstStyle/>
          <a:p>
            <a:r>
              <a:rPr lang="en-US" dirty="0"/>
              <a:t>CSCI 1720</a:t>
            </a:r>
          </a:p>
        </p:txBody>
      </p:sp>
      <p:sp>
        <p:nvSpPr>
          <p:cNvPr id="6" name="Subtitle 5">
            <a:extLst>
              <a:ext uri="{FF2B5EF4-FFF2-40B4-BE49-F238E27FC236}">
                <a16:creationId xmlns:a16="http://schemas.microsoft.com/office/drawing/2014/main" id="{AA61B79B-3D9A-4870-929A-04A934202444}"/>
              </a:ext>
            </a:extLst>
          </p:cNvPr>
          <p:cNvSpPr>
            <a:spLocks noGrp="1"/>
          </p:cNvSpPr>
          <p:nvPr>
            <p:ph type="subTitle" idx="1"/>
          </p:nvPr>
        </p:nvSpPr>
        <p:spPr/>
        <p:txBody>
          <a:bodyPr/>
          <a:lstStyle/>
          <a:p>
            <a:r>
              <a:rPr lang="en-US" dirty="0"/>
              <a:t>jQuery</a:t>
            </a:r>
          </a:p>
        </p:txBody>
      </p:sp>
    </p:spTree>
    <p:extLst>
      <p:ext uri="{BB962C8B-B14F-4D97-AF65-F5344CB8AC3E}">
        <p14:creationId xmlns:p14="http://schemas.microsoft.com/office/powerpoint/2010/main" val="2605379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IDs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err="1"/>
              <a:t>Javascript</a:t>
            </a:r>
            <a:r>
              <a:rPr lang="en-US" sz="2400" dirty="0"/>
              <a:t>:</a:t>
            </a:r>
          </a:p>
          <a:p>
            <a:pPr marL="0" indent="0" algn="ctr">
              <a:spcBef>
                <a:spcPts val="0"/>
              </a:spcBef>
              <a:spcAft>
                <a:spcPts val="1200"/>
              </a:spcAft>
              <a:buNone/>
            </a:pPr>
            <a:r>
              <a:rPr lang="en-US" sz="2200" b="1" dirty="0" err="1">
                <a:latin typeface="Courier New" panose="02070309020205020404" pitchFamily="49" charset="0"/>
                <a:cs typeface="Courier New" panose="02070309020205020404" pitchFamily="49" charset="0"/>
              </a:rPr>
              <a:t>document.getElementById</a:t>
            </a:r>
            <a:r>
              <a:rPr lang="en-US" sz="2200" b="1" dirty="0">
                <a:latin typeface="Courier New" panose="02070309020205020404" pitchFamily="49" charset="0"/>
                <a:cs typeface="Courier New" panose="02070309020205020404" pitchFamily="49" charset="0"/>
              </a:rPr>
              <a:t>(“test”)…</a:t>
            </a:r>
          </a:p>
          <a:p>
            <a:pPr marL="0" indent="0">
              <a:spcBef>
                <a:spcPts val="0"/>
              </a:spcBef>
              <a:spcAft>
                <a:spcPts val="1200"/>
              </a:spcAft>
              <a:buNone/>
            </a:pPr>
            <a:r>
              <a:rPr lang="en-US" sz="2400" dirty="0"/>
              <a:t>vs. jQuery:</a:t>
            </a:r>
          </a:p>
          <a:p>
            <a:pPr marL="0" indent="0" algn="ctr">
              <a:spcBef>
                <a:spcPts val="0"/>
              </a:spcBef>
              <a:spcAft>
                <a:spcPts val="1200"/>
              </a:spcAft>
              <a:buNone/>
            </a:pPr>
            <a:r>
              <a:rPr lang="en-US" sz="2200" b="1" dirty="0">
                <a:latin typeface="Courier New" panose="02070309020205020404" pitchFamily="49" charset="0"/>
                <a:cs typeface="Courier New" panose="02070309020205020404" pitchFamily="49" charset="0"/>
              </a:rPr>
              <a:t>$(“#test”)</a:t>
            </a:r>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2" name="Picture 11">
            <a:extLst>
              <a:ext uri="{FF2B5EF4-FFF2-40B4-BE49-F238E27FC236}">
                <a16:creationId xmlns:a16="http://schemas.microsoft.com/office/drawing/2014/main" id="{10EDABBA-2A55-4B46-A8F9-88C6C983ECCF}"/>
              </a:ext>
            </a:extLst>
          </p:cNvPr>
          <p:cNvPicPr>
            <a:picLocks noChangeAspect="1"/>
          </p:cNvPicPr>
          <p:nvPr/>
        </p:nvPicPr>
        <p:blipFill>
          <a:blip r:embed="rId2"/>
          <a:stretch>
            <a:fillRect/>
          </a:stretch>
        </p:blipFill>
        <p:spPr>
          <a:xfrm>
            <a:off x="3950419" y="3861482"/>
            <a:ext cx="5028747" cy="1533313"/>
          </a:xfrm>
          <a:prstGeom prst="rect">
            <a:avLst/>
          </a:prstGeom>
          <a:ln>
            <a:solidFill>
              <a:schemeClr val="accent1"/>
            </a:solidFill>
          </a:ln>
        </p:spPr>
      </p:pic>
    </p:spTree>
    <p:extLst>
      <p:ext uri="{BB962C8B-B14F-4D97-AF65-F5344CB8AC3E}">
        <p14:creationId xmlns:p14="http://schemas.microsoft.com/office/powerpoint/2010/main" val="218191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C9CC813-F0EC-4FF2-9D8B-FA06292F1239}"/>
              </a:ext>
            </a:extLst>
          </p:cNvPr>
          <p:cNvPicPr>
            <a:picLocks noChangeAspect="1"/>
          </p:cNvPicPr>
          <p:nvPr/>
        </p:nvPicPr>
        <p:blipFill>
          <a:blip r:embed="rId2"/>
          <a:stretch>
            <a:fillRect/>
          </a:stretch>
        </p:blipFill>
        <p:spPr>
          <a:xfrm>
            <a:off x="1798096" y="1869282"/>
            <a:ext cx="4305300" cy="3400425"/>
          </a:xfrm>
          <a:prstGeom prst="rect">
            <a:avLst/>
          </a:prstGeom>
        </p:spPr>
      </p:pic>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IDs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sp>
        <p:nvSpPr>
          <p:cNvPr id="12" name="Arrow: Right 11">
            <a:extLst>
              <a:ext uri="{FF2B5EF4-FFF2-40B4-BE49-F238E27FC236}">
                <a16:creationId xmlns:a16="http://schemas.microsoft.com/office/drawing/2014/main" id="{D9EC10FF-5B4A-43DC-934F-4096877A24A2}"/>
              </a:ext>
            </a:extLst>
          </p:cNvPr>
          <p:cNvSpPr/>
          <p:nvPr/>
        </p:nvSpPr>
        <p:spPr>
          <a:xfrm>
            <a:off x="5432520" y="2979966"/>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46946B21-9943-4560-B2E7-9A7041871495}"/>
              </a:ext>
            </a:extLst>
          </p:cNvPr>
          <p:cNvSpPr/>
          <p:nvPr/>
        </p:nvSpPr>
        <p:spPr>
          <a:xfrm rot="5400000">
            <a:off x="7991611" y="3402655"/>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651504BA-7364-404E-B6A7-D2516FFA40E3}"/>
              </a:ext>
            </a:extLst>
          </p:cNvPr>
          <p:cNvPicPr>
            <a:picLocks noChangeAspect="1"/>
          </p:cNvPicPr>
          <p:nvPr/>
        </p:nvPicPr>
        <p:blipFill>
          <a:blip r:embed="rId3"/>
          <a:stretch>
            <a:fillRect/>
          </a:stretch>
        </p:blipFill>
        <p:spPr>
          <a:xfrm>
            <a:off x="7358061" y="4325135"/>
            <a:ext cx="2286000" cy="1352550"/>
          </a:xfrm>
          <a:prstGeom prst="rect">
            <a:avLst/>
          </a:prstGeom>
        </p:spPr>
      </p:pic>
      <p:pic>
        <p:nvPicPr>
          <p:cNvPr id="18" name="Picture 17">
            <a:extLst>
              <a:ext uri="{FF2B5EF4-FFF2-40B4-BE49-F238E27FC236}">
                <a16:creationId xmlns:a16="http://schemas.microsoft.com/office/drawing/2014/main" id="{D388BC60-A595-426B-8A87-7E5B0DD41D9C}"/>
              </a:ext>
            </a:extLst>
          </p:cNvPr>
          <p:cNvPicPr>
            <a:picLocks noChangeAspect="1"/>
          </p:cNvPicPr>
          <p:nvPr/>
        </p:nvPicPr>
        <p:blipFill>
          <a:blip r:embed="rId4"/>
          <a:stretch>
            <a:fillRect/>
          </a:stretch>
        </p:blipFill>
        <p:spPr>
          <a:xfrm>
            <a:off x="7358061" y="1193211"/>
            <a:ext cx="2228850" cy="1762125"/>
          </a:xfrm>
          <a:prstGeom prst="rect">
            <a:avLst/>
          </a:prstGeom>
        </p:spPr>
      </p:pic>
    </p:spTree>
    <p:extLst>
      <p:ext uri="{BB962C8B-B14F-4D97-AF65-F5344CB8AC3E}">
        <p14:creationId xmlns:p14="http://schemas.microsoft.com/office/powerpoint/2010/main" val="307422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up)">
                                      <p:cBhvr>
                                        <p:cTn id="21" dur="500"/>
                                        <p:tgtEl>
                                          <p:spTgt spid="15"/>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The Element Selector</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The jQuery element selector selects elements based on the element name</a:t>
            </a:r>
          </a:p>
          <a:p>
            <a:pPr marL="0" indent="0">
              <a:spcBef>
                <a:spcPts val="0"/>
              </a:spcBef>
              <a:spcAft>
                <a:spcPts val="1200"/>
              </a:spcAft>
              <a:buNone/>
            </a:pPr>
            <a:r>
              <a:rPr lang="en-US" sz="2400" dirty="0"/>
              <a:t>You can select all &lt;p&gt; elements on a page like this:</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3" name="Picture 12">
            <a:extLst>
              <a:ext uri="{FF2B5EF4-FFF2-40B4-BE49-F238E27FC236}">
                <a16:creationId xmlns:a16="http://schemas.microsoft.com/office/drawing/2014/main" id="{4FDE9CCF-7F66-4CA5-A34D-CFF8366A1507}"/>
              </a:ext>
            </a:extLst>
          </p:cNvPr>
          <p:cNvPicPr>
            <a:picLocks noChangeAspect="1"/>
          </p:cNvPicPr>
          <p:nvPr/>
        </p:nvPicPr>
        <p:blipFill>
          <a:blip r:embed="rId2"/>
          <a:stretch>
            <a:fillRect/>
          </a:stretch>
        </p:blipFill>
        <p:spPr>
          <a:xfrm>
            <a:off x="5379213" y="3588375"/>
            <a:ext cx="1433575" cy="661650"/>
          </a:xfrm>
          <a:prstGeom prst="rect">
            <a:avLst/>
          </a:prstGeom>
        </p:spPr>
      </p:pic>
    </p:spTree>
    <p:extLst>
      <p:ext uri="{BB962C8B-B14F-4D97-AF65-F5344CB8AC3E}">
        <p14:creationId xmlns:p14="http://schemas.microsoft.com/office/powerpoint/2010/main" val="288327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The Element Selector</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err="1"/>
              <a:t>Javascript</a:t>
            </a:r>
            <a:r>
              <a:rPr lang="en-US" sz="2400" dirty="0"/>
              <a:t>:</a:t>
            </a:r>
          </a:p>
          <a:p>
            <a:pPr marL="0" indent="0" algn="ctr">
              <a:spcBef>
                <a:spcPts val="0"/>
              </a:spcBef>
              <a:spcAft>
                <a:spcPts val="1200"/>
              </a:spcAft>
              <a:buNone/>
            </a:pPr>
            <a:r>
              <a:rPr lang="en-US" sz="2200" b="1" dirty="0" err="1">
                <a:latin typeface="Courier New" panose="02070309020205020404" pitchFamily="49" charset="0"/>
                <a:cs typeface="Courier New" panose="02070309020205020404" pitchFamily="49" charset="0"/>
              </a:rPr>
              <a:t>document.getElementByTagName</a:t>
            </a:r>
            <a:r>
              <a:rPr lang="en-US" sz="2200" b="1" dirty="0">
                <a:latin typeface="Courier New" panose="02070309020205020404" pitchFamily="49" charset="0"/>
                <a:cs typeface="Courier New" panose="02070309020205020404" pitchFamily="49" charset="0"/>
              </a:rPr>
              <a:t>(“p”)…</a:t>
            </a:r>
          </a:p>
          <a:p>
            <a:pPr marL="0" indent="0">
              <a:spcBef>
                <a:spcPts val="0"/>
              </a:spcBef>
              <a:spcAft>
                <a:spcPts val="1200"/>
              </a:spcAft>
              <a:buNone/>
            </a:pPr>
            <a:r>
              <a:rPr lang="en-US" sz="2400" dirty="0"/>
              <a:t>vs. jQuery:</a:t>
            </a:r>
          </a:p>
          <a:p>
            <a:pPr marL="0" indent="0" algn="ctr">
              <a:spcBef>
                <a:spcPts val="0"/>
              </a:spcBef>
              <a:spcAft>
                <a:spcPts val="1200"/>
              </a:spcAft>
              <a:buNone/>
            </a:pPr>
            <a:r>
              <a:rPr lang="en-US" sz="2200" b="1" dirty="0">
                <a:latin typeface="Courier New" panose="02070309020205020404" pitchFamily="49" charset="0"/>
                <a:cs typeface="Courier New" panose="02070309020205020404" pitchFamily="49" charset="0"/>
              </a:rPr>
              <a:t>$(“p”)…</a:t>
            </a:r>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0" name="Picture 9">
            <a:extLst>
              <a:ext uri="{FF2B5EF4-FFF2-40B4-BE49-F238E27FC236}">
                <a16:creationId xmlns:a16="http://schemas.microsoft.com/office/drawing/2014/main" id="{6CA3FF52-48EF-4BF3-BD3C-1C5F17D81E20}"/>
              </a:ext>
            </a:extLst>
          </p:cNvPr>
          <p:cNvPicPr>
            <a:picLocks noChangeAspect="1"/>
          </p:cNvPicPr>
          <p:nvPr/>
        </p:nvPicPr>
        <p:blipFill>
          <a:blip r:embed="rId2"/>
          <a:stretch>
            <a:fillRect/>
          </a:stretch>
        </p:blipFill>
        <p:spPr>
          <a:xfrm>
            <a:off x="3998051" y="3854117"/>
            <a:ext cx="4552961" cy="1823568"/>
          </a:xfrm>
          <a:prstGeom prst="rect">
            <a:avLst/>
          </a:prstGeom>
          <a:ln>
            <a:solidFill>
              <a:schemeClr val="accent1"/>
            </a:solidFill>
          </a:ln>
        </p:spPr>
      </p:pic>
    </p:spTree>
    <p:extLst>
      <p:ext uri="{BB962C8B-B14F-4D97-AF65-F5344CB8AC3E}">
        <p14:creationId xmlns:p14="http://schemas.microsoft.com/office/powerpoint/2010/main" val="401265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The Element Selector</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pic>
        <p:nvPicPr>
          <p:cNvPr id="9" name="Picture 8">
            <a:extLst>
              <a:ext uri="{FF2B5EF4-FFF2-40B4-BE49-F238E27FC236}">
                <a16:creationId xmlns:a16="http://schemas.microsoft.com/office/drawing/2014/main" id="{279262D4-907A-4BBD-B58A-C9DB4EB0BA0E}"/>
              </a:ext>
            </a:extLst>
          </p:cNvPr>
          <p:cNvPicPr>
            <a:picLocks noChangeAspect="1"/>
          </p:cNvPicPr>
          <p:nvPr/>
        </p:nvPicPr>
        <p:blipFill>
          <a:blip r:embed="rId2"/>
          <a:stretch>
            <a:fillRect/>
          </a:stretch>
        </p:blipFill>
        <p:spPr>
          <a:xfrm>
            <a:off x="2152650" y="1978729"/>
            <a:ext cx="4457700" cy="3476625"/>
          </a:xfrm>
          <a:prstGeom prst="rect">
            <a:avLst/>
          </a:prstGeom>
        </p:spPr>
      </p:pic>
      <p:sp>
        <p:nvSpPr>
          <p:cNvPr id="12" name="Arrow: Right 11">
            <a:extLst>
              <a:ext uri="{FF2B5EF4-FFF2-40B4-BE49-F238E27FC236}">
                <a16:creationId xmlns:a16="http://schemas.microsoft.com/office/drawing/2014/main" id="{D9EC10FF-5B4A-43DC-934F-4096877A24A2}"/>
              </a:ext>
            </a:extLst>
          </p:cNvPr>
          <p:cNvSpPr/>
          <p:nvPr/>
        </p:nvSpPr>
        <p:spPr>
          <a:xfrm>
            <a:off x="5432520" y="2979966"/>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9D3DAE1-E7F2-40CC-9CEF-D6AE2027D0FD}"/>
              </a:ext>
            </a:extLst>
          </p:cNvPr>
          <p:cNvPicPr>
            <a:picLocks noChangeAspect="1"/>
          </p:cNvPicPr>
          <p:nvPr/>
        </p:nvPicPr>
        <p:blipFill>
          <a:blip r:embed="rId3"/>
          <a:stretch>
            <a:fillRect/>
          </a:stretch>
        </p:blipFill>
        <p:spPr>
          <a:xfrm>
            <a:off x="7362826" y="1554962"/>
            <a:ext cx="2276475" cy="1781175"/>
          </a:xfrm>
          <a:prstGeom prst="rect">
            <a:avLst/>
          </a:prstGeom>
        </p:spPr>
      </p:pic>
      <p:pic>
        <p:nvPicPr>
          <p:cNvPr id="14" name="Picture 13">
            <a:extLst>
              <a:ext uri="{FF2B5EF4-FFF2-40B4-BE49-F238E27FC236}">
                <a16:creationId xmlns:a16="http://schemas.microsoft.com/office/drawing/2014/main" id="{3CA3E713-C879-41BB-BAFE-0CAFC81941F4}"/>
              </a:ext>
            </a:extLst>
          </p:cNvPr>
          <p:cNvPicPr>
            <a:picLocks noChangeAspect="1"/>
          </p:cNvPicPr>
          <p:nvPr/>
        </p:nvPicPr>
        <p:blipFill>
          <a:blip r:embed="rId4"/>
          <a:stretch>
            <a:fillRect/>
          </a:stretch>
        </p:blipFill>
        <p:spPr>
          <a:xfrm>
            <a:off x="7362825" y="4458997"/>
            <a:ext cx="2305050" cy="981075"/>
          </a:xfrm>
          <a:prstGeom prst="rect">
            <a:avLst/>
          </a:prstGeom>
        </p:spPr>
      </p:pic>
      <p:sp>
        <p:nvSpPr>
          <p:cNvPr id="15" name="Arrow: Right 14">
            <a:extLst>
              <a:ext uri="{FF2B5EF4-FFF2-40B4-BE49-F238E27FC236}">
                <a16:creationId xmlns:a16="http://schemas.microsoft.com/office/drawing/2014/main" id="{46946B21-9943-4560-B2E7-9A7041871495}"/>
              </a:ext>
            </a:extLst>
          </p:cNvPr>
          <p:cNvSpPr/>
          <p:nvPr/>
        </p:nvSpPr>
        <p:spPr>
          <a:xfrm rot="5400000">
            <a:off x="7991611" y="3585539"/>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862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up)">
                                      <p:cBhvr>
                                        <p:cTn id="21" dur="500"/>
                                        <p:tgtEl>
                                          <p:spTgt spid="15"/>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The .class Selector</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The jQuery class selector finds elements with a specific class</a:t>
            </a:r>
          </a:p>
          <a:p>
            <a:pPr marL="0" indent="0">
              <a:spcBef>
                <a:spcPts val="0"/>
              </a:spcBef>
              <a:spcAft>
                <a:spcPts val="1200"/>
              </a:spcAft>
              <a:buNone/>
            </a:pPr>
            <a:r>
              <a:rPr lang="en-US" sz="2400" dirty="0"/>
              <a:t>To find elements with a specific class, write a period character, followed by the name of the class:</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9" name="Picture 8">
            <a:extLst>
              <a:ext uri="{FF2B5EF4-FFF2-40B4-BE49-F238E27FC236}">
                <a16:creationId xmlns:a16="http://schemas.microsoft.com/office/drawing/2014/main" id="{DCBA1963-9D01-40E2-9B41-6A56FA9E4E34}"/>
              </a:ext>
            </a:extLst>
          </p:cNvPr>
          <p:cNvPicPr>
            <a:picLocks noChangeAspect="1"/>
          </p:cNvPicPr>
          <p:nvPr/>
        </p:nvPicPr>
        <p:blipFill>
          <a:blip r:embed="rId2"/>
          <a:stretch>
            <a:fillRect/>
          </a:stretch>
        </p:blipFill>
        <p:spPr>
          <a:xfrm>
            <a:off x="5091932" y="3805032"/>
            <a:ext cx="2008137" cy="523128"/>
          </a:xfrm>
          <a:prstGeom prst="rect">
            <a:avLst/>
          </a:prstGeom>
        </p:spPr>
      </p:pic>
    </p:spTree>
    <p:extLst>
      <p:ext uri="{BB962C8B-B14F-4D97-AF65-F5344CB8AC3E}">
        <p14:creationId xmlns:p14="http://schemas.microsoft.com/office/powerpoint/2010/main" val="439937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The .class Selector</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err="1"/>
              <a:t>Javascript</a:t>
            </a:r>
            <a:r>
              <a:rPr lang="en-US" sz="2400" dirty="0"/>
              <a:t>:</a:t>
            </a:r>
          </a:p>
          <a:p>
            <a:pPr marL="0" indent="0" algn="ctr">
              <a:spcBef>
                <a:spcPts val="0"/>
              </a:spcBef>
              <a:spcAft>
                <a:spcPts val="1200"/>
              </a:spcAft>
              <a:buNone/>
            </a:pPr>
            <a:r>
              <a:rPr lang="en-US" sz="2200" b="1" dirty="0" err="1">
                <a:latin typeface="Courier New" panose="02070309020205020404" pitchFamily="49" charset="0"/>
                <a:cs typeface="Courier New" panose="02070309020205020404" pitchFamily="49" charset="0"/>
              </a:rPr>
              <a:t>document.getElementByClassName</a:t>
            </a:r>
            <a:r>
              <a:rPr lang="en-US" sz="2200" b="1" dirty="0">
                <a:latin typeface="Courier New" panose="02070309020205020404" pitchFamily="49" charset="0"/>
                <a:cs typeface="Courier New" panose="02070309020205020404" pitchFamily="49" charset="0"/>
              </a:rPr>
              <a:t>(“test”)…</a:t>
            </a:r>
          </a:p>
          <a:p>
            <a:pPr marL="0" indent="0">
              <a:spcBef>
                <a:spcPts val="0"/>
              </a:spcBef>
              <a:spcAft>
                <a:spcPts val="1200"/>
              </a:spcAft>
              <a:buNone/>
            </a:pPr>
            <a:r>
              <a:rPr lang="en-US" sz="2400" dirty="0"/>
              <a:t>vs. jQuery:</a:t>
            </a:r>
          </a:p>
          <a:p>
            <a:pPr marL="0" indent="0" algn="ctr">
              <a:spcBef>
                <a:spcPts val="0"/>
              </a:spcBef>
              <a:spcAft>
                <a:spcPts val="1200"/>
              </a:spcAft>
              <a:buNone/>
            </a:pPr>
            <a:r>
              <a:rPr lang="en-US" sz="2200" b="1" dirty="0">
                <a:latin typeface="Courier New" panose="02070309020205020404" pitchFamily="49" charset="0"/>
                <a:cs typeface="Courier New" panose="02070309020205020404" pitchFamily="49" charset="0"/>
              </a:rPr>
              <a:t>$(“.test”)…</a:t>
            </a:r>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9" name="Picture 8">
            <a:extLst>
              <a:ext uri="{FF2B5EF4-FFF2-40B4-BE49-F238E27FC236}">
                <a16:creationId xmlns:a16="http://schemas.microsoft.com/office/drawing/2014/main" id="{FCB64836-7546-458E-92E3-B72905D9A2CE}"/>
              </a:ext>
            </a:extLst>
          </p:cNvPr>
          <p:cNvPicPr>
            <a:picLocks noChangeAspect="1"/>
          </p:cNvPicPr>
          <p:nvPr/>
        </p:nvPicPr>
        <p:blipFill>
          <a:blip r:embed="rId2"/>
          <a:stretch>
            <a:fillRect/>
          </a:stretch>
        </p:blipFill>
        <p:spPr>
          <a:xfrm>
            <a:off x="3996832" y="3830169"/>
            <a:ext cx="4198336" cy="1668139"/>
          </a:xfrm>
          <a:prstGeom prst="rect">
            <a:avLst/>
          </a:prstGeom>
          <a:ln>
            <a:solidFill>
              <a:srgbClr val="0070C0"/>
            </a:solidFill>
          </a:ln>
        </p:spPr>
      </p:pic>
    </p:spTree>
    <p:extLst>
      <p:ext uri="{BB962C8B-B14F-4D97-AF65-F5344CB8AC3E}">
        <p14:creationId xmlns:p14="http://schemas.microsoft.com/office/powerpoint/2010/main" val="2053302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92757AB-08A4-4F3A-9796-0BB28BFB1446}"/>
              </a:ext>
            </a:extLst>
          </p:cNvPr>
          <p:cNvPicPr>
            <a:picLocks noChangeAspect="1"/>
          </p:cNvPicPr>
          <p:nvPr/>
        </p:nvPicPr>
        <p:blipFill>
          <a:blip r:embed="rId2"/>
          <a:stretch>
            <a:fillRect/>
          </a:stretch>
        </p:blipFill>
        <p:spPr>
          <a:xfrm>
            <a:off x="1802522" y="1923314"/>
            <a:ext cx="4048125" cy="3467100"/>
          </a:xfrm>
          <a:prstGeom prst="rect">
            <a:avLst/>
          </a:prstGeom>
        </p:spPr>
      </p:pic>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The .class Selector</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sp>
        <p:nvSpPr>
          <p:cNvPr id="12" name="Arrow: Right 11">
            <a:extLst>
              <a:ext uri="{FF2B5EF4-FFF2-40B4-BE49-F238E27FC236}">
                <a16:creationId xmlns:a16="http://schemas.microsoft.com/office/drawing/2014/main" id="{D9EC10FF-5B4A-43DC-934F-4096877A24A2}"/>
              </a:ext>
            </a:extLst>
          </p:cNvPr>
          <p:cNvSpPr/>
          <p:nvPr/>
        </p:nvSpPr>
        <p:spPr>
          <a:xfrm>
            <a:off x="5432520" y="2979966"/>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46946B21-9943-4560-B2E7-9A7041871495}"/>
              </a:ext>
            </a:extLst>
          </p:cNvPr>
          <p:cNvSpPr/>
          <p:nvPr/>
        </p:nvSpPr>
        <p:spPr>
          <a:xfrm rot="5400000">
            <a:off x="7991611" y="3585539"/>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DA8B131F-926E-44CB-A306-EB9C397D964D}"/>
              </a:ext>
            </a:extLst>
          </p:cNvPr>
          <p:cNvPicPr>
            <a:picLocks noChangeAspect="1"/>
          </p:cNvPicPr>
          <p:nvPr/>
        </p:nvPicPr>
        <p:blipFill>
          <a:blip r:embed="rId3"/>
          <a:stretch>
            <a:fillRect/>
          </a:stretch>
        </p:blipFill>
        <p:spPr>
          <a:xfrm>
            <a:off x="7405686" y="1389199"/>
            <a:ext cx="2171700" cy="1752600"/>
          </a:xfrm>
          <a:prstGeom prst="rect">
            <a:avLst/>
          </a:prstGeom>
        </p:spPr>
      </p:pic>
      <p:pic>
        <p:nvPicPr>
          <p:cNvPr id="17" name="Picture 16">
            <a:extLst>
              <a:ext uri="{FF2B5EF4-FFF2-40B4-BE49-F238E27FC236}">
                <a16:creationId xmlns:a16="http://schemas.microsoft.com/office/drawing/2014/main" id="{75533F77-3DA6-43B6-A7EA-82ECD5F2D21F}"/>
              </a:ext>
            </a:extLst>
          </p:cNvPr>
          <p:cNvPicPr>
            <a:picLocks noChangeAspect="1"/>
          </p:cNvPicPr>
          <p:nvPr/>
        </p:nvPicPr>
        <p:blipFill>
          <a:blip r:embed="rId4"/>
          <a:stretch>
            <a:fillRect/>
          </a:stretch>
        </p:blipFill>
        <p:spPr>
          <a:xfrm>
            <a:off x="7405686" y="4591676"/>
            <a:ext cx="2190750" cy="809625"/>
          </a:xfrm>
          <a:prstGeom prst="rect">
            <a:avLst/>
          </a:prstGeom>
        </p:spPr>
      </p:pic>
    </p:spTree>
    <p:extLst>
      <p:ext uri="{BB962C8B-B14F-4D97-AF65-F5344CB8AC3E}">
        <p14:creationId xmlns:p14="http://schemas.microsoft.com/office/powerpoint/2010/main" val="344738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up)">
                                      <p:cBhvr>
                                        <p:cTn id="21" dur="500"/>
                                        <p:tgtEl>
                                          <p:spTgt spid="15"/>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More Examples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sp>
        <p:nvSpPr>
          <p:cNvPr id="10" name="Rectangle 9">
            <a:extLst>
              <a:ext uri="{FF2B5EF4-FFF2-40B4-BE49-F238E27FC236}">
                <a16:creationId xmlns:a16="http://schemas.microsoft.com/office/drawing/2014/main" id="{A7E84B16-AA11-47F0-AA2E-7401199853EB}"/>
              </a:ext>
            </a:extLst>
          </p:cNvPr>
          <p:cNvSpPr/>
          <p:nvPr/>
        </p:nvSpPr>
        <p:spPr>
          <a:xfrm>
            <a:off x="1937930" y="1690689"/>
            <a:ext cx="8544741" cy="3262432"/>
          </a:xfrm>
          <a:prstGeom prst="rect">
            <a:avLst/>
          </a:prstGeom>
        </p:spPr>
        <p:txBody>
          <a:bodyPr wrap="square">
            <a:spAutoFit/>
          </a:bodyPr>
          <a:lstStyle/>
          <a:p>
            <a:r>
              <a:rPr lang="en-US" sz="2200" b="1" u="sng" dirty="0">
                <a:latin typeface="Corbel Light" panose="020B0303020204020204" pitchFamily="34" charset="0"/>
              </a:rPr>
              <a:t>Syntax			Description</a:t>
            </a:r>
            <a:r>
              <a:rPr lang="en-US" sz="2200" dirty="0"/>
              <a:t>	</a:t>
            </a:r>
          </a:p>
          <a:p>
            <a:pPr>
              <a:spcAft>
                <a:spcPts val="600"/>
              </a:spcAft>
            </a:pPr>
            <a:r>
              <a:rPr lang="en-US" sz="2200" dirty="0"/>
              <a:t>$("*")			</a:t>
            </a:r>
            <a:r>
              <a:rPr lang="en-US" sz="2200" dirty="0">
                <a:latin typeface="Corbel Light" panose="020B0303020204020204" pitchFamily="34" charset="0"/>
              </a:rPr>
              <a:t>Selects all elements</a:t>
            </a:r>
            <a:r>
              <a:rPr lang="en-US" sz="2200" dirty="0"/>
              <a:t>	</a:t>
            </a:r>
          </a:p>
          <a:p>
            <a:pPr>
              <a:spcAft>
                <a:spcPts val="600"/>
              </a:spcAft>
            </a:pPr>
            <a:r>
              <a:rPr lang="en-US" sz="2200" dirty="0"/>
              <a:t>$(this)			</a:t>
            </a:r>
            <a:r>
              <a:rPr lang="en-US" sz="2200" dirty="0">
                <a:latin typeface="Corbel Light" panose="020B0303020204020204" pitchFamily="34" charset="0"/>
              </a:rPr>
              <a:t>Selects the current HTML element</a:t>
            </a:r>
            <a:r>
              <a:rPr lang="en-US" sz="2200" dirty="0"/>
              <a:t>	</a:t>
            </a:r>
          </a:p>
          <a:p>
            <a:pPr>
              <a:spcAft>
                <a:spcPts val="600"/>
              </a:spcAft>
            </a:pPr>
            <a:r>
              <a:rPr lang="en-US" sz="2200" dirty="0"/>
              <a:t>$("</a:t>
            </a:r>
            <a:r>
              <a:rPr lang="en-US" sz="2200" dirty="0" err="1"/>
              <a:t>p.intro</a:t>
            </a:r>
            <a:r>
              <a:rPr lang="en-US" sz="2200" dirty="0"/>
              <a:t>")		</a:t>
            </a:r>
            <a:r>
              <a:rPr lang="en-US" sz="2200" dirty="0">
                <a:latin typeface="Corbel Light" panose="020B0303020204020204" pitchFamily="34" charset="0"/>
              </a:rPr>
              <a:t>Selects all &lt;p&gt; elements with class="intro"</a:t>
            </a:r>
            <a:r>
              <a:rPr lang="en-US" sz="2200" dirty="0"/>
              <a:t>	</a:t>
            </a:r>
          </a:p>
          <a:p>
            <a:pPr>
              <a:spcAft>
                <a:spcPts val="600"/>
              </a:spcAft>
            </a:pPr>
            <a:r>
              <a:rPr lang="en-US" sz="2200" dirty="0"/>
              <a:t>$("p:first")		</a:t>
            </a:r>
            <a:r>
              <a:rPr lang="en-US" sz="2200" dirty="0">
                <a:latin typeface="Corbel Light" panose="020B0303020204020204" pitchFamily="34" charset="0"/>
              </a:rPr>
              <a:t>Selects the first &lt;p&gt; element</a:t>
            </a:r>
            <a:r>
              <a:rPr lang="en-US" sz="2200" dirty="0"/>
              <a:t>	</a:t>
            </a:r>
          </a:p>
          <a:p>
            <a:pPr>
              <a:spcAft>
                <a:spcPts val="600"/>
              </a:spcAft>
            </a:pPr>
            <a:r>
              <a:rPr lang="en-US" sz="2200" dirty="0"/>
              <a:t>$("</a:t>
            </a:r>
            <a:r>
              <a:rPr lang="en-US" sz="2200" dirty="0" err="1"/>
              <a:t>ul</a:t>
            </a:r>
            <a:r>
              <a:rPr lang="en-US" sz="2200" dirty="0"/>
              <a:t> </a:t>
            </a:r>
            <a:r>
              <a:rPr lang="en-US" sz="2200" dirty="0" err="1"/>
              <a:t>li:first</a:t>
            </a:r>
            <a:r>
              <a:rPr lang="en-US" sz="2200" dirty="0"/>
              <a:t>")		</a:t>
            </a:r>
            <a:r>
              <a:rPr lang="en-US" sz="2200" dirty="0">
                <a:latin typeface="Corbel Light" panose="020B0303020204020204" pitchFamily="34" charset="0"/>
              </a:rPr>
              <a:t>Selects the first &lt;li&gt; element of the first &lt;</a:t>
            </a:r>
            <a:r>
              <a:rPr lang="en-US" sz="2200" dirty="0" err="1">
                <a:latin typeface="Corbel Light" panose="020B0303020204020204" pitchFamily="34" charset="0"/>
              </a:rPr>
              <a:t>ul</a:t>
            </a:r>
            <a:r>
              <a:rPr lang="en-US" sz="2200" dirty="0">
                <a:latin typeface="Corbel Light" panose="020B0303020204020204" pitchFamily="34" charset="0"/>
              </a:rPr>
              <a:t>&gt;</a:t>
            </a:r>
            <a:r>
              <a:rPr lang="en-US" sz="2200" dirty="0"/>
              <a:t>	</a:t>
            </a:r>
          </a:p>
          <a:p>
            <a:pPr>
              <a:spcAft>
                <a:spcPts val="600"/>
              </a:spcAft>
            </a:pPr>
            <a:r>
              <a:rPr lang="en-US" sz="2200" dirty="0"/>
              <a:t>$("</a:t>
            </a:r>
            <a:r>
              <a:rPr lang="en-US" sz="2200" dirty="0" err="1"/>
              <a:t>ul</a:t>
            </a:r>
            <a:r>
              <a:rPr lang="en-US" sz="2200" dirty="0"/>
              <a:t> </a:t>
            </a:r>
            <a:r>
              <a:rPr lang="en-US" sz="2200" dirty="0" err="1"/>
              <a:t>li:first-child</a:t>
            </a:r>
            <a:r>
              <a:rPr lang="en-US" sz="2200" dirty="0"/>
              <a:t>")	</a:t>
            </a:r>
            <a:r>
              <a:rPr lang="en-US" sz="2200" dirty="0">
                <a:latin typeface="Corbel Light" panose="020B0303020204020204" pitchFamily="34" charset="0"/>
              </a:rPr>
              <a:t>Selects the first &lt;li&gt; element of every &lt;</a:t>
            </a:r>
            <a:r>
              <a:rPr lang="en-US" sz="2200" dirty="0" err="1">
                <a:latin typeface="Corbel Light" panose="020B0303020204020204" pitchFamily="34" charset="0"/>
              </a:rPr>
              <a:t>ul</a:t>
            </a:r>
            <a:r>
              <a:rPr lang="en-US" sz="2200" dirty="0">
                <a:latin typeface="Corbel Light" panose="020B0303020204020204" pitchFamily="34" charset="0"/>
              </a:rPr>
              <a:t>&gt;</a:t>
            </a:r>
            <a:r>
              <a:rPr lang="en-US" sz="2200" dirty="0"/>
              <a:t>	</a:t>
            </a:r>
          </a:p>
          <a:p>
            <a:pPr>
              <a:spcAft>
                <a:spcPts val="600"/>
              </a:spcAft>
            </a:pPr>
            <a:r>
              <a:rPr lang="en-US" sz="2200" dirty="0"/>
              <a:t>$("[</a:t>
            </a:r>
            <a:r>
              <a:rPr lang="en-US" sz="2200" dirty="0" err="1"/>
              <a:t>href</a:t>
            </a:r>
            <a:r>
              <a:rPr lang="en-US" sz="2200" dirty="0"/>
              <a:t>]")		</a:t>
            </a:r>
            <a:r>
              <a:rPr lang="en-US" sz="2200" dirty="0">
                <a:latin typeface="Corbel Light" panose="020B0303020204020204" pitchFamily="34" charset="0"/>
              </a:rPr>
              <a:t>Selects all elements with an </a:t>
            </a:r>
            <a:r>
              <a:rPr lang="en-US" sz="2200" dirty="0" err="1">
                <a:latin typeface="Corbel Light" panose="020B0303020204020204" pitchFamily="34" charset="0"/>
              </a:rPr>
              <a:t>href</a:t>
            </a:r>
            <a:r>
              <a:rPr lang="en-US" sz="2200" dirty="0">
                <a:latin typeface="Corbel Light" panose="020B0303020204020204" pitchFamily="34" charset="0"/>
              </a:rPr>
              <a:t> attribute</a:t>
            </a:r>
            <a:r>
              <a:rPr lang="en-US" dirty="0"/>
              <a:t>	</a:t>
            </a:r>
          </a:p>
        </p:txBody>
      </p:sp>
    </p:spTree>
    <p:extLst>
      <p:ext uri="{BB962C8B-B14F-4D97-AF65-F5344CB8AC3E}">
        <p14:creationId xmlns:p14="http://schemas.microsoft.com/office/powerpoint/2010/main" val="3490650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Selectors - More Examples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sp>
        <p:nvSpPr>
          <p:cNvPr id="10" name="Rectangle 9">
            <a:extLst>
              <a:ext uri="{FF2B5EF4-FFF2-40B4-BE49-F238E27FC236}">
                <a16:creationId xmlns:a16="http://schemas.microsoft.com/office/drawing/2014/main" id="{A7E84B16-AA11-47F0-AA2E-7401199853EB}"/>
              </a:ext>
            </a:extLst>
          </p:cNvPr>
          <p:cNvSpPr/>
          <p:nvPr/>
        </p:nvSpPr>
        <p:spPr>
          <a:xfrm>
            <a:off x="1954916" y="1690689"/>
            <a:ext cx="8194765" cy="3524042"/>
          </a:xfrm>
          <a:prstGeom prst="rect">
            <a:avLst/>
          </a:prstGeom>
        </p:spPr>
        <p:txBody>
          <a:bodyPr wrap="square">
            <a:spAutoFit/>
          </a:bodyPr>
          <a:lstStyle/>
          <a:p>
            <a:pPr>
              <a:spcAft>
                <a:spcPts val="600"/>
              </a:spcAft>
            </a:pPr>
            <a:r>
              <a:rPr lang="en-US" sz="2200" b="1" u="sng" dirty="0">
                <a:latin typeface="Corbel Light" panose="020B0303020204020204" pitchFamily="34" charset="0"/>
              </a:rPr>
              <a:t>Syntax			Description</a:t>
            </a:r>
            <a:r>
              <a:rPr lang="en-US" sz="2200" dirty="0"/>
              <a:t>	</a:t>
            </a:r>
          </a:p>
          <a:p>
            <a:pPr>
              <a:spcAft>
                <a:spcPts val="600"/>
              </a:spcAft>
            </a:pPr>
            <a:r>
              <a:rPr lang="en-US" sz="2200" dirty="0"/>
              <a:t>$("a[target='_blank']")	</a:t>
            </a:r>
            <a:r>
              <a:rPr lang="en-US" sz="2200" dirty="0">
                <a:latin typeface="Corbel Light" panose="020B0303020204020204" pitchFamily="34" charset="0"/>
              </a:rPr>
              <a:t>Selects all &lt;a&gt; elements with a target </a:t>
            </a:r>
            <a:r>
              <a:rPr lang="en-US" sz="2200" dirty="0"/>
              <a:t>				  </a:t>
            </a:r>
            <a:r>
              <a:rPr lang="en-US" sz="2200" dirty="0">
                <a:latin typeface="Corbel Light" panose="020B0303020204020204" pitchFamily="34" charset="0"/>
              </a:rPr>
              <a:t>attribute value equal to "_blank"</a:t>
            </a:r>
            <a:r>
              <a:rPr lang="en-US" sz="2200" dirty="0"/>
              <a:t>	</a:t>
            </a:r>
          </a:p>
          <a:p>
            <a:pPr>
              <a:spcAft>
                <a:spcPts val="600"/>
              </a:spcAft>
            </a:pPr>
            <a:r>
              <a:rPr lang="en-US" sz="2200" dirty="0"/>
              <a:t>$("a[target!='_blank']")	</a:t>
            </a:r>
            <a:r>
              <a:rPr lang="en-US" sz="2200" dirty="0">
                <a:latin typeface="Corbel Light" panose="020B0303020204020204" pitchFamily="34" charset="0"/>
              </a:rPr>
              <a:t>Selects all &lt;a&gt; elements with a target </a:t>
            </a:r>
            <a:r>
              <a:rPr lang="en-US" sz="2200" dirty="0"/>
              <a:t>				  </a:t>
            </a:r>
            <a:r>
              <a:rPr lang="en-US" sz="2200" dirty="0">
                <a:latin typeface="Corbel Light" panose="020B0303020204020204" pitchFamily="34" charset="0"/>
              </a:rPr>
              <a:t>attribute value NOT equal to "_blank"</a:t>
            </a:r>
            <a:r>
              <a:rPr lang="en-US" sz="2200" dirty="0"/>
              <a:t>	</a:t>
            </a:r>
          </a:p>
          <a:p>
            <a:pPr>
              <a:spcAft>
                <a:spcPts val="600"/>
              </a:spcAft>
            </a:pPr>
            <a:r>
              <a:rPr lang="en-US" sz="2200" dirty="0"/>
              <a:t>$(":button")		</a:t>
            </a:r>
            <a:r>
              <a:rPr lang="en-US" sz="2200" dirty="0">
                <a:latin typeface="Corbel Light" panose="020B0303020204020204" pitchFamily="34" charset="0"/>
              </a:rPr>
              <a:t>Selects all &lt;button&gt; elements and &lt;input&gt; 			  elements of type="button"</a:t>
            </a:r>
            <a:r>
              <a:rPr lang="en-US" sz="2200" dirty="0"/>
              <a:t>	</a:t>
            </a:r>
          </a:p>
          <a:p>
            <a:pPr>
              <a:spcAft>
                <a:spcPts val="600"/>
              </a:spcAft>
            </a:pPr>
            <a:r>
              <a:rPr lang="en-US" sz="2200" dirty="0"/>
              <a:t>$("</a:t>
            </a:r>
            <a:r>
              <a:rPr lang="en-US" sz="2200" dirty="0" err="1"/>
              <a:t>tr:even</a:t>
            </a:r>
            <a:r>
              <a:rPr lang="en-US" sz="2200" dirty="0"/>
              <a:t>")		</a:t>
            </a:r>
            <a:r>
              <a:rPr lang="en-US" sz="2200" dirty="0">
                <a:latin typeface="Corbel Light" panose="020B0303020204020204" pitchFamily="34" charset="0"/>
              </a:rPr>
              <a:t>Selects all even &lt;</a:t>
            </a:r>
            <a:r>
              <a:rPr lang="en-US" sz="2200" dirty="0" err="1">
                <a:latin typeface="Corbel Light" panose="020B0303020204020204" pitchFamily="34" charset="0"/>
              </a:rPr>
              <a:t>tr</a:t>
            </a:r>
            <a:r>
              <a:rPr lang="en-US" sz="2200" dirty="0">
                <a:latin typeface="Corbel Light" panose="020B0303020204020204" pitchFamily="34" charset="0"/>
              </a:rPr>
              <a:t>&gt; elements</a:t>
            </a:r>
            <a:r>
              <a:rPr lang="en-US" sz="2200" dirty="0"/>
              <a:t>	</a:t>
            </a:r>
          </a:p>
          <a:p>
            <a:pPr>
              <a:spcAft>
                <a:spcPts val="600"/>
              </a:spcAft>
            </a:pPr>
            <a:r>
              <a:rPr lang="en-US" sz="2200" dirty="0"/>
              <a:t>$("</a:t>
            </a:r>
            <a:r>
              <a:rPr lang="en-US" sz="2200" dirty="0" err="1"/>
              <a:t>tr:odd</a:t>
            </a:r>
            <a:r>
              <a:rPr lang="en-US" sz="2200" dirty="0"/>
              <a:t>")		</a:t>
            </a:r>
            <a:r>
              <a:rPr lang="en-US" sz="2200" dirty="0">
                <a:latin typeface="Corbel Light" panose="020B0303020204020204" pitchFamily="34" charset="0"/>
              </a:rPr>
              <a:t>Selects all odd &lt;</a:t>
            </a:r>
            <a:r>
              <a:rPr lang="en-US" sz="2200" dirty="0" err="1">
                <a:latin typeface="Corbel Light" panose="020B0303020204020204" pitchFamily="34" charset="0"/>
              </a:rPr>
              <a:t>tr</a:t>
            </a:r>
            <a:r>
              <a:rPr lang="en-US" sz="2200" dirty="0">
                <a:latin typeface="Corbel Light" panose="020B0303020204020204" pitchFamily="34" charset="0"/>
              </a:rPr>
              <a:t>&gt; elements</a:t>
            </a:r>
          </a:p>
        </p:txBody>
      </p:sp>
    </p:spTree>
    <p:extLst>
      <p:ext uri="{BB962C8B-B14F-4D97-AF65-F5344CB8AC3E}">
        <p14:creationId xmlns:p14="http://schemas.microsoft.com/office/powerpoint/2010/main" val="386707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pic>
        <p:nvPicPr>
          <p:cNvPr id="1028" name="Picture 4" descr="Image result for jquery">
            <a:extLst>
              <a:ext uri="{FF2B5EF4-FFF2-40B4-BE49-F238E27FC236}">
                <a16:creationId xmlns:a16="http://schemas.microsoft.com/office/drawing/2014/main" id="{8614E88D-DF48-45EB-8AFE-1A91ED3465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12476"/>
            <a:ext cx="9144000" cy="4750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48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Functions In a Separate File</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838200" y="1825625"/>
            <a:ext cx="10515600" cy="3852061"/>
          </a:xfrm>
        </p:spPr>
        <p:txBody>
          <a:bodyPr>
            <a:normAutofit/>
          </a:bodyPr>
          <a:lstStyle/>
          <a:p>
            <a:pPr marL="0" indent="0">
              <a:spcBef>
                <a:spcPts val="0"/>
              </a:spcBef>
              <a:spcAft>
                <a:spcPts val="1200"/>
              </a:spcAft>
              <a:buNone/>
            </a:pPr>
            <a:r>
              <a:rPr lang="en-US" sz="2400" dirty="0"/>
              <a:t>If your website contains a lot of pages, and you want your jQuery functions to be easy to maintain, you can put your jQuery functions in a separate .</a:t>
            </a:r>
            <a:r>
              <a:rPr lang="en-US" sz="2400" dirty="0" err="1"/>
              <a:t>js</a:t>
            </a:r>
            <a:r>
              <a:rPr lang="en-US" sz="2400" dirty="0"/>
              <a:t> file</a:t>
            </a:r>
          </a:p>
          <a:p>
            <a:pPr marL="0" indent="0">
              <a:spcBef>
                <a:spcPts val="0"/>
              </a:spcBef>
              <a:spcAft>
                <a:spcPts val="1200"/>
              </a:spcAft>
              <a:buNone/>
            </a:pPr>
            <a:r>
              <a:rPr lang="en-US" sz="2400" dirty="0"/>
              <a:t>In the examples here, the functions are added directly into the &lt;head&gt; section</a:t>
            </a:r>
          </a:p>
          <a:p>
            <a:pPr marL="0" indent="0">
              <a:spcBef>
                <a:spcPts val="0"/>
              </a:spcBef>
              <a:spcAft>
                <a:spcPts val="1200"/>
              </a:spcAft>
              <a:buNone/>
            </a:pPr>
            <a:r>
              <a:rPr lang="en-US" sz="2400" dirty="0"/>
              <a:t>However, sometimes [often] it is preferable to place them in a separate file, like this (use the </a:t>
            </a:r>
            <a:r>
              <a:rPr lang="en-US" sz="2400" dirty="0" err="1"/>
              <a:t>src</a:t>
            </a:r>
            <a:r>
              <a:rPr lang="en-US" sz="2400" dirty="0"/>
              <a:t> attribute to refer to the .</a:t>
            </a:r>
            <a:r>
              <a:rPr lang="en-US" sz="2400" dirty="0" err="1"/>
              <a:t>js</a:t>
            </a:r>
            <a:r>
              <a:rPr lang="en-US" sz="2400" dirty="0"/>
              <a:t> file):</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0" name="Picture 9">
            <a:extLst>
              <a:ext uri="{FF2B5EF4-FFF2-40B4-BE49-F238E27FC236}">
                <a16:creationId xmlns:a16="http://schemas.microsoft.com/office/drawing/2014/main" id="{F0DD0074-4EED-4282-AF83-CE50434EF1BF}"/>
              </a:ext>
            </a:extLst>
          </p:cNvPr>
          <p:cNvPicPr>
            <a:picLocks noChangeAspect="1"/>
          </p:cNvPicPr>
          <p:nvPr/>
        </p:nvPicPr>
        <p:blipFill>
          <a:blip r:embed="rId2"/>
          <a:stretch>
            <a:fillRect/>
          </a:stretch>
        </p:blipFill>
        <p:spPr>
          <a:xfrm>
            <a:off x="3214959" y="4828988"/>
            <a:ext cx="6531154" cy="339771"/>
          </a:xfrm>
          <a:prstGeom prst="rect">
            <a:avLst/>
          </a:prstGeom>
          <a:ln>
            <a:solidFill>
              <a:srgbClr val="0070C0"/>
            </a:solidFill>
          </a:ln>
        </p:spPr>
      </p:pic>
    </p:spTree>
    <p:extLst>
      <p:ext uri="{BB962C8B-B14F-4D97-AF65-F5344CB8AC3E}">
        <p14:creationId xmlns:p14="http://schemas.microsoft.com/office/powerpoint/2010/main" val="229032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type="body" idx="1"/>
          </p:nvPr>
        </p:nvSpPr>
        <p:spPr/>
        <p:txBody>
          <a:bodyPr>
            <a:normAutofit/>
          </a:bodyPr>
          <a:lstStyle/>
          <a:p>
            <a:pPr>
              <a:spcBef>
                <a:spcPts val="0"/>
              </a:spcBef>
              <a:spcAft>
                <a:spcPts val="1200"/>
              </a:spcAft>
            </a:pPr>
            <a:endParaRPr lang="en-US" sz="2400" dirty="0"/>
          </a:p>
          <a:p>
            <a:pPr>
              <a:spcBef>
                <a:spcPts val="0"/>
              </a:spcBef>
              <a:spcAft>
                <a:spcPts val="1200"/>
              </a:spcAft>
            </a:pPr>
            <a:endParaRPr lang="en-US" sz="2400" dirty="0"/>
          </a:p>
          <a:p>
            <a:pPr>
              <a:spcBef>
                <a:spcPts val="0"/>
              </a:spcBef>
              <a:spcAft>
                <a:spcPts val="1200"/>
              </a:spcAft>
            </a:pPr>
            <a:endParaRPr lang="en-US" sz="2400" dirty="0"/>
          </a:p>
          <a:p>
            <a:pPr>
              <a:spcBef>
                <a:spcPts val="0"/>
              </a:spcBef>
              <a:spcAft>
                <a:spcPts val="1200"/>
              </a:spcAft>
            </a:pPr>
            <a:endParaRPr lang="en-US" sz="2400" dirty="0"/>
          </a:p>
          <a:p>
            <a:pPr>
              <a:spcBef>
                <a:spcPts val="0"/>
              </a:spcBef>
              <a:spcAft>
                <a:spcPts val="1200"/>
              </a:spcAft>
            </a:pPr>
            <a:endParaRPr lang="en-US" sz="2400" dirty="0"/>
          </a:p>
          <a:p>
            <a:pPr>
              <a:spcBef>
                <a:spcPts val="0"/>
              </a:spcBef>
              <a:spcAft>
                <a:spcPts val="1200"/>
              </a:spcAft>
            </a:pPr>
            <a:endParaRPr lang="en-US" sz="2400" dirty="0"/>
          </a:p>
          <a:p>
            <a:pPr>
              <a:spcBef>
                <a:spcPts val="0"/>
              </a:spcBef>
              <a:spcAft>
                <a:spcPts val="1200"/>
              </a:spcAft>
            </a:pPr>
            <a:endParaRPr lang="en-US" sz="2400" dirty="0"/>
          </a:p>
        </p:txBody>
      </p:sp>
    </p:spTree>
    <p:extLst>
      <p:ext uri="{BB962C8B-B14F-4D97-AF65-F5344CB8AC3E}">
        <p14:creationId xmlns:p14="http://schemas.microsoft.com/office/powerpoint/2010/main" val="416519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What are Events?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532952"/>
            <a:ext cx="7886700" cy="4351338"/>
          </a:xfrm>
        </p:spPr>
        <p:txBody>
          <a:bodyPr>
            <a:normAutofit/>
          </a:bodyPr>
          <a:lstStyle/>
          <a:p>
            <a:pPr marL="0" indent="0">
              <a:spcBef>
                <a:spcPts val="0"/>
              </a:spcBef>
              <a:spcAft>
                <a:spcPts val="1200"/>
              </a:spcAft>
              <a:buNone/>
            </a:pPr>
            <a:r>
              <a:rPr lang="en-US" sz="2400" dirty="0"/>
              <a:t>All the different visitor's actions that a web page can respond to are called events</a:t>
            </a:r>
          </a:p>
          <a:p>
            <a:pPr marL="0" indent="0">
              <a:spcBef>
                <a:spcPts val="0"/>
              </a:spcBef>
              <a:spcAft>
                <a:spcPts val="1200"/>
              </a:spcAft>
              <a:buNone/>
            </a:pPr>
            <a:r>
              <a:rPr lang="en-US" sz="2400" dirty="0"/>
              <a:t>An event represents the precise moment when something happens</a:t>
            </a:r>
          </a:p>
          <a:p>
            <a:pPr marL="0" indent="0">
              <a:spcBef>
                <a:spcPts val="0"/>
              </a:spcBef>
              <a:spcAft>
                <a:spcPts val="1200"/>
              </a:spcAft>
              <a:buNone/>
            </a:pPr>
            <a:r>
              <a:rPr lang="en-US" sz="2400" dirty="0"/>
              <a:t>Examples:</a:t>
            </a:r>
          </a:p>
          <a:p>
            <a:pPr marL="461963" indent="0">
              <a:spcBef>
                <a:spcPts val="0"/>
              </a:spcBef>
              <a:spcAft>
                <a:spcPts val="1200"/>
              </a:spcAft>
              <a:buNone/>
            </a:pPr>
            <a:r>
              <a:rPr lang="en-US" sz="2400" dirty="0"/>
              <a:t>Moving a mouse over an element</a:t>
            </a:r>
          </a:p>
          <a:p>
            <a:pPr marL="461963" indent="0">
              <a:spcBef>
                <a:spcPts val="0"/>
              </a:spcBef>
              <a:spcAft>
                <a:spcPts val="1200"/>
              </a:spcAft>
              <a:buNone/>
            </a:pPr>
            <a:r>
              <a:rPr lang="en-US" sz="2400" dirty="0"/>
              <a:t>Selecting a radio button</a:t>
            </a:r>
          </a:p>
          <a:p>
            <a:pPr marL="461963" indent="0">
              <a:spcBef>
                <a:spcPts val="0"/>
              </a:spcBef>
              <a:spcAft>
                <a:spcPts val="1200"/>
              </a:spcAft>
              <a:buNone/>
            </a:pPr>
            <a:r>
              <a:rPr lang="en-US" sz="2400" dirty="0"/>
              <a:t>Clicking on an element</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spTree>
    <p:extLst>
      <p:ext uri="{BB962C8B-B14F-4D97-AF65-F5344CB8AC3E}">
        <p14:creationId xmlns:p14="http://schemas.microsoft.com/office/powerpoint/2010/main" val="953928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What are Events?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532952"/>
            <a:ext cx="7886700" cy="4351338"/>
          </a:xfrm>
        </p:spPr>
        <p:txBody>
          <a:bodyPr>
            <a:normAutofit/>
          </a:bodyPr>
          <a:lstStyle/>
          <a:p>
            <a:pPr marL="0" indent="0">
              <a:spcBef>
                <a:spcPts val="0"/>
              </a:spcBef>
              <a:spcAft>
                <a:spcPts val="1200"/>
              </a:spcAft>
              <a:buNone/>
            </a:pPr>
            <a:r>
              <a:rPr lang="en-US" sz="2400" dirty="0"/>
              <a:t>The term "fires/fired" is often used with events</a:t>
            </a:r>
          </a:p>
          <a:p>
            <a:pPr marL="0" indent="0">
              <a:spcBef>
                <a:spcPts val="0"/>
              </a:spcBef>
              <a:spcAft>
                <a:spcPts val="1200"/>
              </a:spcAft>
              <a:buNone/>
            </a:pPr>
            <a:r>
              <a:rPr lang="en-US" sz="2400" dirty="0"/>
              <a:t>Example: </a:t>
            </a:r>
          </a:p>
          <a:p>
            <a:pPr marL="461963" indent="0">
              <a:spcBef>
                <a:spcPts val="0"/>
              </a:spcBef>
              <a:spcAft>
                <a:spcPts val="1200"/>
              </a:spcAft>
              <a:buNone/>
            </a:pPr>
            <a:r>
              <a:rPr lang="en-US" sz="2400" dirty="0"/>
              <a:t>"The keypress event is fired, the moment you press a key"</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spTree>
    <p:extLst>
      <p:ext uri="{BB962C8B-B14F-4D97-AF65-F5344CB8AC3E}">
        <p14:creationId xmlns:p14="http://schemas.microsoft.com/office/powerpoint/2010/main" val="909230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What are Events?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532952"/>
            <a:ext cx="7886700" cy="4351338"/>
          </a:xfrm>
        </p:spPr>
        <p:txBody>
          <a:bodyPr>
            <a:normAutofit/>
          </a:bodyPr>
          <a:lstStyle/>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graphicFrame>
        <p:nvGraphicFramePr>
          <p:cNvPr id="9" name="Table 8">
            <a:extLst>
              <a:ext uri="{FF2B5EF4-FFF2-40B4-BE49-F238E27FC236}">
                <a16:creationId xmlns:a16="http://schemas.microsoft.com/office/drawing/2014/main" id="{378448B5-A945-46AC-A59D-E44A5DF5177F}"/>
              </a:ext>
            </a:extLst>
          </p:cNvPr>
          <p:cNvGraphicFramePr>
            <a:graphicFrameLocks noGrp="1"/>
          </p:cNvGraphicFramePr>
          <p:nvPr>
            <p:extLst>
              <p:ext uri="{D42A27DB-BD31-4B8C-83A1-F6EECF244321}">
                <p14:modId xmlns:p14="http://schemas.microsoft.com/office/powerpoint/2010/main" val="1948613010"/>
              </p:ext>
            </p:extLst>
          </p:nvPr>
        </p:nvGraphicFramePr>
        <p:xfrm>
          <a:off x="2887708" y="2421170"/>
          <a:ext cx="6416585" cy="2610970"/>
        </p:xfrm>
        <a:graphic>
          <a:graphicData uri="http://schemas.openxmlformats.org/drawingml/2006/table">
            <a:tbl>
              <a:tblPr/>
              <a:tblGrid>
                <a:gridCol w="1655214">
                  <a:extLst>
                    <a:ext uri="{9D8B030D-6E8A-4147-A177-3AD203B41FA5}">
                      <a16:colId xmlns:a16="http://schemas.microsoft.com/office/drawing/2014/main" val="1517059256"/>
                    </a:ext>
                  </a:extLst>
                </a:gridCol>
                <a:gridCol w="1416556">
                  <a:extLst>
                    <a:ext uri="{9D8B030D-6E8A-4147-A177-3AD203B41FA5}">
                      <a16:colId xmlns:a16="http://schemas.microsoft.com/office/drawing/2014/main" val="2687642228"/>
                    </a:ext>
                  </a:extLst>
                </a:gridCol>
                <a:gridCol w="1409114">
                  <a:extLst>
                    <a:ext uri="{9D8B030D-6E8A-4147-A177-3AD203B41FA5}">
                      <a16:colId xmlns:a16="http://schemas.microsoft.com/office/drawing/2014/main" val="2572495904"/>
                    </a:ext>
                  </a:extLst>
                </a:gridCol>
                <a:gridCol w="1935701">
                  <a:extLst>
                    <a:ext uri="{9D8B030D-6E8A-4147-A177-3AD203B41FA5}">
                      <a16:colId xmlns:a16="http://schemas.microsoft.com/office/drawing/2014/main" val="1133149711"/>
                    </a:ext>
                  </a:extLst>
                </a:gridCol>
              </a:tblGrid>
              <a:tr h="281668">
                <a:tc>
                  <a:txBody>
                    <a:bodyPr/>
                    <a:lstStyle/>
                    <a:p>
                      <a:pPr algn="ctr" fontAlgn="t"/>
                      <a:r>
                        <a:rPr lang="en-US" sz="2200" b="1" dirty="0">
                          <a:effectLst/>
                        </a:rPr>
                        <a:t>Mouse Events</a:t>
                      </a:r>
                    </a:p>
                  </a:txBody>
                  <a:tcPr marL="119859" marR="59929" marT="59929" marB="59929">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2200" b="1" dirty="0">
                          <a:effectLst/>
                        </a:rPr>
                        <a:t>Keyboard Events</a:t>
                      </a:r>
                    </a:p>
                  </a:txBody>
                  <a:tcPr marL="59929" marR="59929" marT="59929" marB="599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2200" b="1" dirty="0">
                          <a:effectLst/>
                        </a:rPr>
                        <a:t>Form Events</a:t>
                      </a:r>
                    </a:p>
                  </a:txBody>
                  <a:tcPr marL="59929" marR="59929" marT="59929" marB="599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2200" b="1" dirty="0">
                          <a:effectLst/>
                        </a:rPr>
                        <a:t>Document/ Window Events</a:t>
                      </a:r>
                    </a:p>
                  </a:txBody>
                  <a:tcPr marL="59929" marR="59929" marT="59929" marB="59929">
                    <a:lnL w="9525" cap="flat" cmpd="sng" algn="ctr">
                      <a:solidFill>
                        <a:srgbClr val="CCCCCC"/>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671270475"/>
                  </a:ext>
                </a:extLst>
              </a:tr>
              <a:tr h="281668">
                <a:tc>
                  <a:txBody>
                    <a:bodyPr/>
                    <a:lstStyle/>
                    <a:p>
                      <a:pPr algn="ctr" fontAlgn="t"/>
                      <a:r>
                        <a:rPr lang="en-US" sz="2200" dirty="0">
                          <a:effectLst/>
                        </a:rPr>
                        <a:t>click</a:t>
                      </a:r>
                    </a:p>
                  </a:txBody>
                  <a:tcPr marL="119859" marR="59929" marT="59929" marB="59929">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ctr" fontAlgn="t"/>
                      <a:r>
                        <a:rPr lang="en-US" sz="2200">
                          <a:effectLst/>
                        </a:rPr>
                        <a:t>keypress</a:t>
                      </a:r>
                    </a:p>
                  </a:txBody>
                  <a:tcPr marL="59929" marR="59929" marT="59929" marB="599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ctr" fontAlgn="t"/>
                      <a:r>
                        <a:rPr lang="en-US" sz="2200" dirty="0">
                          <a:effectLst/>
                        </a:rPr>
                        <a:t>submit</a:t>
                      </a:r>
                    </a:p>
                  </a:txBody>
                  <a:tcPr marL="59929" marR="59929" marT="59929" marB="599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ctr" fontAlgn="t"/>
                      <a:r>
                        <a:rPr lang="en-US" sz="2200" dirty="0">
                          <a:effectLst/>
                        </a:rPr>
                        <a:t>load</a:t>
                      </a:r>
                    </a:p>
                  </a:txBody>
                  <a:tcPr marL="59929" marR="59929" marT="59929" marB="59929">
                    <a:lnL w="9525" cap="flat" cmpd="sng" algn="ctr">
                      <a:solidFill>
                        <a:srgbClr val="CCCCCC"/>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997029028"/>
                  </a:ext>
                </a:extLst>
              </a:tr>
              <a:tr h="281668">
                <a:tc>
                  <a:txBody>
                    <a:bodyPr/>
                    <a:lstStyle/>
                    <a:p>
                      <a:pPr algn="ctr" fontAlgn="t"/>
                      <a:r>
                        <a:rPr lang="en-US" sz="2200" dirty="0" err="1">
                          <a:effectLst/>
                        </a:rPr>
                        <a:t>dblclick</a:t>
                      </a:r>
                      <a:endParaRPr lang="en-US" sz="2200" dirty="0">
                        <a:effectLst/>
                      </a:endParaRPr>
                    </a:p>
                  </a:txBody>
                  <a:tcPr marL="119859" marR="59929" marT="59929" marB="59929">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2200" dirty="0" err="1">
                          <a:effectLst/>
                        </a:rPr>
                        <a:t>keydown</a:t>
                      </a:r>
                      <a:endParaRPr lang="en-US" sz="2200" dirty="0">
                        <a:effectLst/>
                      </a:endParaRPr>
                    </a:p>
                  </a:txBody>
                  <a:tcPr marL="59929" marR="59929" marT="59929" marB="599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2200" dirty="0">
                          <a:effectLst/>
                        </a:rPr>
                        <a:t>change</a:t>
                      </a:r>
                    </a:p>
                  </a:txBody>
                  <a:tcPr marL="59929" marR="59929" marT="59929" marB="599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2200">
                          <a:effectLst/>
                        </a:rPr>
                        <a:t>resize</a:t>
                      </a:r>
                    </a:p>
                  </a:txBody>
                  <a:tcPr marL="59929" marR="59929" marT="59929" marB="59929">
                    <a:lnL w="9525" cap="flat" cmpd="sng" algn="ctr">
                      <a:solidFill>
                        <a:srgbClr val="CCCCCC"/>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226157256"/>
                  </a:ext>
                </a:extLst>
              </a:tr>
              <a:tr h="281668">
                <a:tc>
                  <a:txBody>
                    <a:bodyPr/>
                    <a:lstStyle/>
                    <a:p>
                      <a:pPr algn="ctr" fontAlgn="t"/>
                      <a:r>
                        <a:rPr lang="en-US" sz="2200">
                          <a:effectLst/>
                        </a:rPr>
                        <a:t>mouseenter</a:t>
                      </a:r>
                    </a:p>
                  </a:txBody>
                  <a:tcPr marL="119859" marR="59929" marT="59929" marB="59929">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ctr" fontAlgn="t"/>
                      <a:r>
                        <a:rPr lang="en-US" sz="2200" dirty="0" err="1">
                          <a:effectLst/>
                        </a:rPr>
                        <a:t>keyup</a:t>
                      </a:r>
                      <a:endParaRPr lang="en-US" sz="2200" dirty="0">
                        <a:effectLst/>
                      </a:endParaRPr>
                    </a:p>
                  </a:txBody>
                  <a:tcPr marL="59929" marR="59929" marT="59929" marB="599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ctr" fontAlgn="t"/>
                      <a:r>
                        <a:rPr lang="en-US" sz="2200" dirty="0">
                          <a:effectLst/>
                        </a:rPr>
                        <a:t>focus</a:t>
                      </a:r>
                    </a:p>
                  </a:txBody>
                  <a:tcPr marL="59929" marR="59929" marT="59929" marB="599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ctr" fontAlgn="t"/>
                      <a:r>
                        <a:rPr lang="en-US" sz="2200">
                          <a:effectLst/>
                        </a:rPr>
                        <a:t>scroll</a:t>
                      </a:r>
                    </a:p>
                  </a:txBody>
                  <a:tcPr marL="59929" marR="59929" marT="59929" marB="59929">
                    <a:lnL w="9525" cap="flat" cmpd="sng" algn="ctr">
                      <a:solidFill>
                        <a:srgbClr val="CCCCCC"/>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2865814175"/>
                  </a:ext>
                </a:extLst>
              </a:tr>
              <a:tr h="281668">
                <a:tc>
                  <a:txBody>
                    <a:bodyPr/>
                    <a:lstStyle/>
                    <a:p>
                      <a:pPr algn="ctr" fontAlgn="t"/>
                      <a:r>
                        <a:rPr lang="en-US" sz="2200">
                          <a:effectLst/>
                        </a:rPr>
                        <a:t>mouseleave</a:t>
                      </a:r>
                    </a:p>
                  </a:txBody>
                  <a:tcPr marL="119859" marR="59929" marT="59929" marB="59929">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US" sz="2200">
                          <a:effectLst/>
                        </a:rPr>
                        <a:t> </a:t>
                      </a:r>
                    </a:p>
                  </a:txBody>
                  <a:tcPr marL="59929" marR="59929" marT="59929" marB="599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US" sz="2200" dirty="0">
                          <a:effectLst/>
                        </a:rPr>
                        <a:t>blur</a:t>
                      </a:r>
                    </a:p>
                  </a:txBody>
                  <a:tcPr marL="59929" marR="59929" marT="59929" marB="599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US" sz="2200" dirty="0">
                          <a:effectLst/>
                        </a:rPr>
                        <a:t>unload</a:t>
                      </a:r>
                    </a:p>
                  </a:txBody>
                  <a:tcPr marL="59929" marR="59929" marT="59929" marB="59929">
                    <a:lnL w="9525" cap="flat" cmpd="sng" algn="ctr">
                      <a:solidFill>
                        <a:srgbClr val="CCCCCC"/>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CCCCC"/>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19546677"/>
                  </a:ext>
                </a:extLst>
              </a:tr>
            </a:tbl>
          </a:graphicData>
        </a:graphic>
      </p:graphicFrame>
      <p:sp>
        <p:nvSpPr>
          <p:cNvPr id="10" name="Rectangle 1">
            <a:extLst>
              <a:ext uri="{FF2B5EF4-FFF2-40B4-BE49-F238E27FC236}">
                <a16:creationId xmlns:a16="http://schemas.microsoft.com/office/drawing/2014/main" id="{96794633-1C26-46F6-AD73-E8B9F4465490}"/>
              </a:ext>
            </a:extLst>
          </p:cNvPr>
          <p:cNvSpPr>
            <a:spLocks noChangeArrowheads="1"/>
          </p:cNvSpPr>
          <p:nvPr/>
        </p:nvSpPr>
        <p:spPr bwMode="auto">
          <a:xfrm>
            <a:off x="2152651" y="1659913"/>
            <a:ext cx="55818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dirty="0">
                <a:solidFill>
                  <a:srgbClr val="000000"/>
                </a:solidFill>
                <a:latin typeface="Corbel Light" panose="020B0303020204020204" pitchFamily="34" charset="0"/>
              </a:rPr>
              <a:t>Here are some common DOM events:</a:t>
            </a:r>
            <a:endParaRPr lang="en-US" altLang="en-US" sz="2800" dirty="0">
              <a:latin typeface="Corbel Light" panose="020B0303020204020204" pitchFamily="34" charset="0"/>
            </a:endParaRPr>
          </a:p>
        </p:txBody>
      </p:sp>
    </p:spTree>
    <p:extLst>
      <p:ext uri="{BB962C8B-B14F-4D97-AF65-F5344CB8AC3E}">
        <p14:creationId xmlns:p14="http://schemas.microsoft.com/office/powerpoint/2010/main" val="2616506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jQuery Syntax For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spcBef>
                <a:spcPts val="0"/>
              </a:spcBef>
              <a:spcAft>
                <a:spcPts val="1200"/>
              </a:spcAft>
              <a:buNone/>
            </a:pPr>
            <a:r>
              <a:rPr lang="en-US" sz="2400" dirty="0"/>
              <a:t>In jQuery, most DOM events have an equivalent jQuery method</a:t>
            </a:r>
          </a:p>
          <a:p>
            <a:pPr marL="0" indent="0">
              <a:spcBef>
                <a:spcPts val="0"/>
              </a:spcBef>
              <a:spcAft>
                <a:spcPts val="1200"/>
              </a:spcAft>
              <a:buNone/>
            </a:pPr>
            <a:r>
              <a:rPr lang="en-US" sz="2400" dirty="0"/>
              <a:t>To assign a click event to all paragraphs on a page, you can do this:</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9" name="Picture 8">
            <a:extLst>
              <a:ext uri="{FF2B5EF4-FFF2-40B4-BE49-F238E27FC236}">
                <a16:creationId xmlns:a16="http://schemas.microsoft.com/office/drawing/2014/main" id="{A6E53654-50B6-4A36-A79D-BA737EE227EB}"/>
              </a:ext>
            </a:extLst>
          </p:cNvPr>
          <p:cNvPicPr>
            <a:picLocks noChangeAspect="1"/>
          </p:cNvPicPr>
          <p:nvPr/>
        </p:nvPicPr>
        <p:blipFill>
          <a:blip r:embed="rId2"/>
          <a:stretch>
            <a:fillRect/>
          </a:stretch>
        </p:blipFill>
        <p:spPr>
          <a:xfrm>
            <a:off x="4390613" y="3604023"/>
            <a:ext cx="3410775" cy="1176539"/>
          </a:xfrm>
          <a:prstGeom prst="rect">
            <a:avLst/>
          </a:prstGeom>
          <a:ln>
            <a:solidFill>
              <a:srgbClr val="0070C0"/>
            </a:solidFill>
          </a:ln>
        </p:spPr>
      </p:pic>
    </p:spTree>
    <p:extLst>
      <p:ext uri="{BB962C8B-B14F-4D97-AF65-F5344CB8AC3E}">
        <p14:creationId xmlns:p14="http://schemas.microsoft.com/office/powerpoint/2010/main" val="40002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spcBef>
                <a:spcPts val="0"/>
              </a:spcBef>
              <a:spcAft>
                <a:spcPts val="1200"/>
              </a:spcAft>
              <a:buNone/>
            </a:pPr>
            <a:r>
              <a:rPr lang="en-US" sz="2200" b="1" dirty="0">
                <a:latin typeface="Courier New" panose="02070309020205020404" pitchFamily="49" charset="0"/>
                <a:cs typeface="Courier New" panose="02070309020205020404" pitchFamily="49" charset="0"/>
              </a:rPr>
              <a:t>click()</a:t>
            </a:r>
          </a:p>
          <a:p>
            <a:pPr marL="0" indent="0">
              <a:spcBef>
                <a:spcPts val="0"/>
              </a:spcBef>
              <a:spcAft>
                <a:spcPts val="1200"/>
              </a:spcAft>
              <a:buNone/>
            </a:pPr>
            <a:r>
              <a:rPr lang="en-US" sz="2400" dirty="0"/>
              <a:t>The </a:t>
            </a:r>
            <a:r>
              <a:rPr lang="en-US" sz="2200" b="1" dirty="0">
                <a:latin typeface="Courier New" panose="02070309020205020404" pitchFamily="49" charset="0"/>
                <a:cs typeface="Courier New" panose="02070309020205020404" pitchFamily="49" charset="0"/>
              </a:rPr>
              <a:t>click() </a:t>
            </a:r>
            <a:r>
              <a:rPr lang="en-US" sz="2400" dirty="0"/>
              <a:t>method attaches an event handler function to an HTML element</a:t>
            </a:r>
          </a:p>
          <a:p>
            <a:pPr marL="0" indent="0">
              <a:spcBef>
                <a:spcPts val="0"/>
              </a:spcBef>
              <a:spcAft>
                <a:spcPts val="1200"/>
              </a:spcAft>
              <a:buNone/>
            </a:pPr>
            <a:r>
              <a:rPr lang="en-US" sz="2400" dirty="0"/>
              <a:t>The function is executed when the user clicks on the HTML element</a:t>
            </a:r>
          </a:p>
          <a:p>
            <a:pPr marL="0" indent="0">
              <a:spcBef>
                <a:spcPts val="0"/>
              </a:spcBef>
              <a:spcAft>
                <a:spcPts val="1200"/>
              </a:spcAft>
              <a:buNone/>
            </a:pPr>
            <a:r>
              <a:rPr lang="en-US" sz="2400" dirty="0"/>
              <a:t>The following example says: When a click event fires on a &lt;p&gt; element; hide the current &lt;p&gt; element:</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0" name="Picture 9">
            <a:extLst>
              <a:ext uri="{FF2B5EF4-FFF2-40B4-BE49-F238E27FC236}">
                <a16:creationId xmlns:a16="http://schemas.microsoft.com/office/drawing/2014/main" id="{D10AAC1A-D3EE-4F0A-A02A-5CE79856B5F4}"/>
              </a:ext>
            </a:extLst>
          </p:cNvPr>
          <p:cNvPicPr>
            <a:picLocks noChangeAspect="1"/>
          </p:cNvPicPr>
          <p:nvPr/>
        </p:nvPicPr>
        <p:blipFill>
          <a:blip r:embed="rId2"/>
          <a:stretch>
            <a:fillRect/>
          </a:stretch>
        </p:blipFill>
        <p:spPr>
          <a:xfrm>
            <a:off x="4280605" y="4517712"/>
            <a:ext cx="3335852" cy="1088785"/>
          </a:xfrm>
          <a:prstGeom prst="rect">
            <a:avLst/>
          </a:prstGeom>
          <a:ln>
            <a:solidFill>
              <a:srgbClr val="0070C0"/>
            </a:solidFill>
          </a:ln>
        </p:spPr>
      </p:pic>
    </p:spTree>
    <p:extLst>
      <p:ext uri="{BB962C8B-B14F-4D97-AF65-F5344CB8AC3E}">
        <p14:creationId xmlns:p14="http://schemas.microsoft.com/office/powerpoint/2010/main" val="3036567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A945A88-99C8-4AF7-8B52-488CA32FB41D}"/>
              </a:ext>
            </a:extLst>
          </p:cNvPr>
          <p:cNvPicPr>
            <a:picLocks noChangeAspect="1"/>
          </p:cNvPicPr>
          <p:nvPr/>
        </p:nvPicPr>
        <p:blipFill rotWithShape="1">
          <a:blip r:embed="rId2"/>
          <a:srcRect t="1493"/>
          <a:stretch/>
        </p:blipFill>
        <p:spPr>
          <a:xfrm>
            <a:off x="1638300" y="1933303"/>
            <a:ext cx="4457700" cy="2758554"/>
          </a:xfrm>
          <a:prstGeom prst="rect">
            <a:avLst/>
          </a:prstGeom>
        </p:spPr>
      </p:pic>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sp>
        <p:nvSpPr>
          <p:cNvPr id="12" name="Arrow: Right 11">
            <a:extLst>
              <a:ext uri="{FF2B5EF4-FFF2-40B4-BE49-F238E27FC236}">
                <a16:creationId xmlns:a16="http://schemas.microsoft.com/office/drawing/2014/main" id="{D9EC10FF-5B4A-43DC-934F-4096877A24A2}"/>
              </a:ext>
            </a:extLst>
          </p:cNvPr>
          <p:cNvSpPr/>
          <p:nvPr/>
        </p:nvSpPr>
        <p:spPr>
          <a:xfrm>
            <a:off x="5337006" y="2173884"/>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46946B21-9943-4560-B2E7-9A7041871495}"/>
              </a:ext>
            </a:extLst>
          </p:cNvPr>
          <p:cNvSpPr/>
          <p:nvPr/>
        </p:nvSpPr>
        <p:spPr>
          <a:xfrm rot="5400000">
            <a:off x="8168650" y="2589542"/>
            <a:ext cx="693455"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DA7658D0-2995-4DBD-AEAC-549D747C4C24}"/>
              </a:ext>
            </a:extLst>
          </p:cNvPr>
          <p:cNvPicPr>
            <a:picLocks noChangeAspect="1"/>
          </p:cNvPicPr>
          <p:nvPr/>
        </p:nvPicPr>
        <p:blipFill>
          <a:blip r:embed="rId3"/>
          <a:stretch>
            <a:fillRect/>
          </a:stretch>
        </p:blipFill>
        <p:spPr>
          <a:xfrm>
            <a:off x="7067549" y="1422109"/>
            <a:ext cx="2867025" cy="1133475"/>
          </a:xfrm>
          <a:prstGeom prst="rect">
            <a:avLst/>
          </a:prstGeom>
        </p:spPr>
      </p:pic>
      <p:pic>
        <p:nvPicPr>
          <p:cNvPr id="14" name="Picture 13">
            <a:extLst>
              <a:ext uri="{FF2B5EF4-FFF2-40B4-BE49-F238E27FC236}">
                <a16:creationId xmlns:a16="http://schemas.microsoft.com/office/drawing/2014/main" id="{72DC524B-B4F4-450F-AFD5-59D1F747B08A}"/>
              </a:ext>
            </a:extLst>
          </p:cNvPr>
          <p:cNvPicPr>
            <a:picLocks noChangeAspect="1"/>
          </p:cNvPicPr>
          <p:nvPr/>
        </p:nvPicPr>
        <p:blipFill>
          <a:blip r:embed="rId4"/>
          <a:stretch>
            <a:fillRect/>
          </a:stretch>
        </p:blipFill>
        <p:spPr>
          <a:xfrm>
            <a:off x="7067549" y="3359873"/>
            <a:ext cx="2809875" cy="695325"/>
          </a:xfrm>
          <a:prstGeom prst="rect">
            <a:avLst/>
          </a:prstGeom>
        </p:spPr>
      </p:pic>
      <p:sp>
        <p:nvSpPr>
          <p:cNvPr id="18" name="Arrow: Right 17">
            <a:extLst>
              <a:ext uri="{FF2B5EF4-FFF2-40B4-BE49-F238E27FC236}">
                <a16:creationId xmlns:a16="http://schemas.microsoft.com/office/drawing/2014/main" id="{3C660D3C-8AE0-4859-8333-FDDEB60798E1}"/>
              </a:ext>
            </a:extLst>
          </p:cNvPr>
          <p:cNvSpPr/>
          <p:nvPr/>
        </p:nvSpPr>
        <p:spPr>
          <a:xfrm rot="5400000">
            <a:off x="8168650" y="4139645"/>
            <a:ext cx="693455"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80FBF841-FA00-4D52-9E32-601E812DD951}"/>
              </a:ext>
            </a:extLst>
          </p:cNvPr>
          <p:cNvPicPr>
            <a:picLocks noChangeAspect="1"/>
          </p:cNvPicPr>
          <p:nvPr/>
        </p:nvPicPr>
        <p:blipFill>
          <a:blip r:embed="rId5"/>
          <a:stretch>
            <a:fillRect/>
          </a:stretch>
        </p:blipFill>
        <p:spPr>
          <a:xfrm>
            <a:off x="7067548" y="4929159"/>
            <a:ext cx="2800350" cy="600075"/>
          </a:xfrm>
          <a:prstGeom prst="rect">
            <a:avLst/>
          </a:prstGeom>
        </p:spPr>
      </p:pic>
    </p:spTree>
    <p:extLst>
      <p:ext uri="{BB962C8B-B14F-4D97-AF65-F5344CB8AC3E}">
        <p14:creationId xmlns:p14="http://schemas.microsoft.com/office/powerpoint/2010/main" val="104340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up)">
                                      <p:cBhvr>
                                        <p:cTn id="21" dur="500"/>
                                        <p:tgtEl>
                                          <p:spTgt spid="15"/>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up)">
                                      <p:cBhvr>
                                        <p:cTn id="30" dur="500"/>
                                        <p:tgtEl>
                                          <p:spTgt spid="18"/>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spcBef>
                <a:spcPts val="0"/>
              </a:spcBef>
              <a:spcAft>
                <a:spcPts val="1200"/>
              </a:spcAft>
              <a:buNone/>
            </a:pPr>
            <a:r>
              <a:rPr lang="en-US" sz="2200" b="1" dirty="0" err="1">
                <a:latin typeface="Courier New" panose="02070309020205020404" pitchFamily="49" charset="0"/>
                <a:cs typeface="Courier New" panose="02070309020205020404" pitchFamily="49" charset="0"/>
              </a:rPr>
              <a:t>dblclick</a:t>
            </a:r>
            <a:r>
              <a:rPr lang="en-US" sz="2200" b="1" dirty="0">
                <a:latin typeface="Courier New" panose="02070309020205020404" pitchFamily="49" charset="0"/>
                <a:cs typeface="Courier New" panose="02070309020205020404" pitchFamily="49" charset="0"/>
              </a:rPr>
              <a:t>()</a:t>
            </a:r>
          </a:p>
          <a:p>
            <a:pPr marL="0" indent="0">
              <a:spcBef>
                <a:spcPts val="0"/>
              </a:spcBef>
              <a:spcAft>
                <a:spcPts val="1200"/>
              </a:spcAft>
              <a:buNone/>
            </a:pPr>
            <a:r>
              <a:rPr lang="en-US" sz="2400" dirty="0"/>
              <a:t>The </a:t>
            </a:r>
            <a:r>
              <a:rPr lang="en-US" sz="2200" b="1" dirty="0" err="1">
                <a:latin typeface="Courier New" panose="02070309020205020404" pitchFamily="49" charset="0"/>
                <a:cs typeface="Courier New" panose="02070309020205020404" pitchFamily="49" charset="0"/>
              </a:rPr>
              <a:t>dblclick</a:t>
            </a:r>
            <a:r>
              <a:rPr lang="en-US" sz="2200" b="1" dirty="0">
                <a:latin typeface="Courier New" panose="02070309020205020404" pitchFamily="49" charset="0"/>
                <a:cs typeface="Courier New" panose="02070309020205020404" pitchFamily="49" charset="0"/>
              </a:rPr>
              <a:t>() </a:t>
            </a:r>
            <a:r>
              <a:rPr lang="en-US" sz="2400" dirty="0"/>
              <a:t>method attaches an event handler function to an HTML element</a:t>
            </a:r>
          </a:p>
          <a:p>
            <a:pPr marL="0" indent="0">
              <a:spcBef>
                <a:spcPts val="0"/>
              </a:spcBef>
              <a:spcAft>
                <a:spcPts val="1200"/>
              </a:spcAft>
              <a:buNone/>
            </a:pPr>
            <a:r>
              <a:rPr lang="en-US" sz="2400" dirty="0"/>
              <a:t>The function is executed when the user double-clicks on the HTML element:</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9" name="Picture 8">
            <a:extLst>
              <a:ext uri="{FF2B5EF4-FFF2-40B4-BE49-F238E27FC236}">
                <a16:creationId xmlns:a16="http://schemas.microsoft.com/office/drawing/2014/main" id="{366443C0-EDE0-4C41-AE9B-F6F48DE76838}"/>
              </a:ext>
            </a:extLst>
          </p:cNvPr>
          <p:cNvPicPr>
            <a:picLocks noChangeAspect="1"/>
          </p:cNvPicPr>
          <p:nvPr/>
        </p:nvPicPr>
        <p:blipFill>
          <a:blip r:embed="rId2"/>
          <a:stretch>
            <a:fillRect/>
          </a:stretch>
        </p:blipFill>
        <p:spPr>
          <a:xfrm>
            <a:off x="4366874" y="3658062"/>
            <a:ext cx="3458252" cy="1008205"/>
          </a:xfrm>
          <a:prstGeom prst="rect">
            <a:avLst/>
          </a:prstGeom>
          <a:ln>
            <a:solidFill>
              <a:srgbClr val="0070C0"/>
            </a:solidFill>
          </a:ln>
        </p:spPr>
      </p:pic>
    </p:spTree>
    <p:extLst>
      <p:ext uri="{BB962C8B-B14F-4D97-AF65-F5344CB8AC3E}">
        <p14:creationId xmlns:p14="http://schemas.microsoft.com/office/powerpoint/2010/main" val="11979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9F3B899-B9B7-4417-BD48-83E463D7CE70}"/>
              </a:ext>
            </a:extLst>
          </p:cNvPr>
          <p:cNvPicPr>
            <a:picLocks noChangeAspect="1"/>
          </p:cNvPicPr>
          <p:nvPr/>
        </p:nvPicPr>
        <p:blipFill>
          <a:blip r:embed="rId2"/>
          <a:stretch>
            <a:fillRect/>
          </a:stretch>
        </p:blipFill>
        <p:spPr>
          <a:xfrm>
            <a:off x="1832073" y="1988845"/>
            <a:ext cx="5181600" cy="2914650"/>
          </a:xfrm>
          <a:prstGeom prst="rect">
            <a:avLst/>
          </a:prstGeom>
        </p:spPr>
      </p:pic>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sp>
        <p:nvSpPr>
          <p:cNvPr id="12" name="Arrow: Right 11">
            <a:extLst>
              <a:ext uri="{FF2B5EF4-FFF2-40B4-BE49-F238E27FC236}">
                <a16:creationId xmlns:a16="http://schemas.microsoft.com/office/drawing/2014/main" id="{D9EC10FF-5B4A-43DC-934F-4096877A24A2}"/>
              </a:ext>
            </a:extLst>
          </p:cNvPr>
          <p:cNvSpPr/>
          <p:nvPr/>
        </p:nvSpPr>
        <p:spPr>
          <a:xfrm>
            <a:off x="5337006" y="2173884"/>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46946B21-9943-4560-B2E7-9A7041871495}"/>
              </a:ext>
            </a:extLst>
          </p:cNvPr>
          <p:cNvSpPr/>
          <p:nvPr/>
        </p:nvSpPr>
        <p:spPr>
          <a:xfrm rot="5400000">
            <a:off x="8168650" y="2589542"/>
            <a:ext cx="693455"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3C660D3C-8AE0-4859-8333-FDDEB60798E1}"/>
              </a:ext>
            </a:extLst>
          </p:cNvPr>
          <p:cNvSpPr/>
          <p:nvPr/>
        </p:nvSpPr>
        <p:spPr>
          <a:xfrm rot="5400000">
            <a:off x="8168650" y="4139645"/>
            <a:ext cx="693455"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13E4C005-1038-4F82-959B-6624E0E43D14}"/>
              </a:ext>
            </a:extLst>
          </p:cNvPr>
          <p:cNvPicPr>
            <a:picLocks noChangeAspect="1"/>
          </p:cNvPicPr>
          <p:nvPr/>
        </p:nvPicPr>
        <p:blipFill>
          <a:blip r:embed="rId3"/>
          <a:stretch>
            <a:fillRect/>
          </a:stretch>
        </p:blipFill>
        <p:spPr>
          <a:xfrm>
            <a:off x="7013674" y="1363230"/>
            <a:ext cx="3590925" cy="1162050"/>
          </a:xfrm>
          <a:prstGeom prst="rect">
            <a:avLst/>
          </a:prstGeom>
        </p:spPr>
      </p:pic>
      <p:pic>
        <p:nvPicPr>
          <p:cNvPr id="17" name="Picture 16">
            <a:extLst>
              <a:ext uri="{FF2B5EF4-FFF2-40B4-BE49-F238E27FC236}">
                <a16:creationId xmlns:a16="http://schemas.microsoft.com/office/drawing/2014/main" id="{B54DD1C1-45F5-4AF6-97F8-3D213546B0E1}"/>
              </a:ext>
            </a:extLst>
          </p:cNvPr>
          <p:cNvPicPr>
            <a:picLocks noChangeAspect="1"/>
          </p:cNvPicPr>
          <p:nvPr/>
        </p:nvPicPr>
        <p:blipFill>
          <a:blip r:embed="rId4"/>
          <a:stretch>
            <a:fillRect/>
          </a:stretch>
        </p:blipFill>
        <p:spPr>
          <a:xfrm>
            <a:off x="7013674" y="3325591"/>
            <a:ext cx="3381375" cy="742950"/>
          </a:xfrm>
          <a:prstGeom prst="rect">
            <a:avLst/>
          </a:prstGeom>
        </p:spPr>
      </p:pic>
      <p:pic>
        <p:nvPicPr>
          <p:cNvPr id="20" name="Picture 19">
            <a:extLst>
              <a:ext uri="{FF2B5EF4-FFF2-40B4-BE49-F238E27FC236}">
                <a16:creationId xmlns:a16="http://schemas.microsoft.com/office/drawing/2014/main" id="{7D224FE3-C179-46CE-BF09-B6B143749BB7}"/>
              </a:ext>
            </a:extLst>
          </p:cNvPr>
          <p:cNvPicPr>
            <a:picLocks noChangeAspect="1"/>
          </p:cNvPicPr>
          <p:nvPr/>
        </p:nvPicPr>
        <p:blipFill rotWithShape="1">
          <a:blip r:embed="rId4"/>
          <a:srcRect b="59638"/>
          <a:stretch/>
        </p:blipFill>
        <p:spPr>
          <a:xfrm>
            <a:off x="7013674" y="4831898"/>
            <a:ext cx="3381375" cy="299871"/>
          </a:xfrm>
          <a:prstGeom prst="rect">
            <a:avLst/>
          </a:prstGeom>
        </p:spPr>
      </p:pic>
    </p:spTree>
    <p:extLst>
      <p:ext uri="{BB962C8B-B14F-4D97-AF65-F5344CB8AC3E}">
        <p14:creationId xmlns:p14="http://schemas.microsoft.com/office/powerpoint/2010/main" val="301571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What is jQuery?</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jQuery is a lightweight, "write less, do more", JavaScript library</a:t>
            </a:r>
          </a:p>
          <a:p>
            <a:pPr marL="0" indent="0">
              <a:spcBef>
                <a:spcPts val="0"/>
              </a:spcBef>
              <a:spcAft>
                <a:spcPts val="1200"/>
              </a:spcAft>
              <a:buNone/>
            </a:pPr>
            <a:r>
              <a:rPr lang="en-US" sz="2400" dirty="0"/>
              <a:t>The purpose of jQuery is to make it much easier to use JavaScript on your website</a:t>
            </a:r>
          </a:p>
          <a:p>
            <a:pPr marL="0" indent="0">
              <a:spcBef>
                <a:spcPts val="0"/>
              </a:spcBef>
              <a:spcAft>
                <a:spcPts val="1200"/>
              </a:spcAft>
              <a:buNone/>
            </a:pPr>
            <a:r>
              <a:rPr lang="en-US" sz="2400" dirty="0"/>
              <a:t>jQuery takes a lot of common tasks that require many lines of JavaScript code to accomplish, and wraps them into methods that you can call with a single line of code</a:t>
            </a:r>
          </a:p>
          <a:p>
            <a:pPr marL="0" indent="0">
              <a:spcBef>
                <a:spcPts val="0"/>
              </a:spcBef>
              <a:spcAft>
                <a:spcPts val="1200"/>
              </a:spcAft>
              <a:buNone/>
            </a:pPr>
            <a:r>
              <a:rPr lang="en-US" sz="2400" dirty="0"/>
              <a:t>jQuery also simplifies a lot of the complicated things from JavaScript, like AJAX calls and DOM manipulation</a:t>
            </a:r>
          </a:p>
          <a:p>
            <a:pPr marL="0" indent="0">
              <a:spcBef>
                <a:spcPts val="0"/>
              </a:spcBef>
              <a:spcAft>
                <a:spcPts val="1200"/>
              </a:spcAft>
              <a:buNone/>
            </a:pPr>
            <a:endParaRPr lang="en-US" sz="2800" dirty="0"/>
          </a:p>
        </p:txBody>
      </p:sp>
    </p:spTree>
    <p:extLst>
      <p:ext uri="{BB962C8B-B14F-4D97-AF65-F5344CB8AC3E}">
        <p14:creationId xmlns:p14="http://schemas.microsoft.com/office/powerpoint/2010/main" val="427751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b="1" dirty="0" err="1">
                <a:latin typeface="Courier New" panose="02070309020205020404" pitchFamily="49" charset="0"/>
                <a:cs typeface="Courier New" panose="02070309020205020404" pitchFamily="49" charset="0"/>
              </a:rPr>
              <a:t>mouseenter</a:t>
            </a:r>
            <a:r>
              <a:rPr lang="en-US" b="1" dirty="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0" indent="0">
              <a:buNone/>
            </a:pPr>
            <a:r>
              <a:rPr lang="en-US" dirty="0"/>
              <a:t>The </a:t>
            </a:r>
            <a:r>
              <a:rPr lang="en-US" b="1" dirty="0" err="1">
                <a:latin typeface="Courier New" panose="02070309020205020404" pitchFamily="49" charset="0"/>
                <a:cs typeface="Courier New" panose="02070309020205020404" pitchFamily="49" charset="0"/>
              </a:rPr>
              <a:t>mouseenter</a:t>
            </a:r>
            <a:r>
              <a:rPr lang="en-US" b="1" dirty="0">
                <a:latin typeface="Courier New" panose="02070309020205020404" pitchFamily="49" charset="0"/>
                <a:cs typeface="Courier New" panose="02070309020205020404" pitchFamily="49" charset="0"/>
              </a:rPr>
              <a:t>() </a:t>
            </a:r>
            <a:r>
              <a:rPr lang="en-US" dirty="0"/>
              <a:t>method attaches an event handler function to an HTML element.</a:t>
            </a:r>
          </a:p>
          <a:p>
            <a:pPr marL="0" indent="0">
              <a:buNone/>
            </a:pPr>
            <a:r>
              <a:rPr lang="en-US" dirty="0"/>
              <a:t>The function is executed when the mouse pointer enters the HTML element:</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0" name="Picture 9">
            <a:extLst>
              <a:ext uri="{FF2B5EF4-FFF2-40B4-BE49-F238E27FC236}">
                <a16:creationId xmlns:a16="http://schemas.microsoft.com/office/drawing/2014/main" id="{122BA3FE-3C5B-4F6D-B8B6-4A1325C316F4}"/>
              </a:ext>
            </a:extLst>
          </p:cNvPr>
          <p:cNvPicPr>
            <a:picLocks noChangeAspect="1"/>
          </p:cNvPicPr>
          <p:nvPr/>
        </p:nvPicPr>
        <p:blipFill>
          <a:blip r:embed="rId2"/>
          <a:stretch>
            <a:fillRect/>
          </a:stretch>
        </p:blipFill>
        <p:spPr>
          <a:xfrm>
            <a:off x="3881426" y="3604022"/>
            <a:ext cx="4429149" cy="1161744"/>
          </a:xfrm>
          <a:prstGeom prst="rect">
            <a:avLst/>
          </a:prstGeom>
        </p:spPr>
      </p:pic>
    </p:spTree>
    <p:extLst>
      <p:ext uri="{BB962C8B-B14F-4D97-AF65-F5344CB8AC3E}">
        <p14:creationId xmlns:p14="http://schemas.microsoft.com/office/powerpoint/2010/main" val="171715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28874DA-7BF0-4720-9A97-092C891BF7F0}"/>
              </a:ext>
            </a:extLst>
          </p:cNvPr>
          <p:cNvPicPr>
            <a:picLocks noChangeAspect="1"/>
          </p:cNvPicPr>
          <p:nvPr/>
        </p:nvPicPr>
        <p:blipFill>
          <a:blip r:embed="rId2"/>
          <a:stretch>
            <a:fillRect/>
          </a:stretch>
        </p:blipFill>
        <p:spPr>
          <a:xfrm>
            <a:off x="6432459" y="1813323"/>
            <a:ext cx="4191000" cy="2505075"/>
          </a:xfrm>
          <a:prstGeom prst="rect">
            <a:avLst/>
          </a:prstGeom>
        </p:spPr>
      </p:pic>
      <p:pic>
        <p:nvPicPr>
          <p:cNvPr id="9" name="Picture 8">
            <a:extLst>
              <a:ext uri="{FF2B5EF4-FFF2-40B4-BE49-F238E27FC236}">
                <a16:creationId xmlns:a16="http://schemas.microsoft.com/office/drawing/2014/main" id="{AFAA4804-B570-422A-AE2A-5E6C2D8B9EAD}"/>
              </a:ext>
            </a:extLst>
          </p:cNvPr>
          <p:cNvPicPr>
            <a:picLocks noChangeAspect="1"/>
          </p:cNvPicPr>
          <p:nvPr/>
        </p:nvPicPr>
        <p:blipFill>
          <a:blip r:embed="rId3"/>
          <a:stretch>
            <a:fillRect/>
          </a:stretch>
        </p:blipFill>
        <p:spPr>
          <a:xfrm>
            <a:off x="1796953" y="1997568"/>
            <a:ext cx="3686175" cy="3000375"/>
          </a:xfrm>
          <a:prstGeom prst="rect">
            <a:avLst/>
          </a:prstGeom>
        </p:spPr>
      </p:pic>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sp>
        <p:nvSpPr>
          <p:cNvPr id="12" name="Arrow: Right 11">
            <a:extLst>
              <a:ext uri="{FF2B5EF4-FFF2-40B4-BE49-F238E27FC236}">
                <a16:creationId xmlns:a16="http://schemas.microsoft.com/office/drawing/2014/main" id="{D9EC10FF-5B4A-43DC-934F-4096877A24A2}"/>
              </a:ext>
            </a:extLst>
          </p:cNvPr>
          <p:cNvSpPr/>
          <p:nvPr/>
        </p:nvSpPr>
        <p:spPr>
          <a:xfrm>
            <a:off x="5432801" y="2173884"/>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8AD3B6E5-2109-4ABC-825F-01F7CB91FB7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78984" y="4135835"/>
            <a:ext cx="178526" cy="267789"/>
          </a:xfrm>
          <a:prstGeom prst="rect">
            <a:avLst/>
          </a:prstGeom>
        </p:spPr>
      </p:pic>
    </p:spTree>
    <p:extLst>
      <p:ext uri="{BB962C8B-B14F-4D97-AF65-F5344CB8AC3E}">
        <p14:creationId xmlns:p14="http://schemas.microsoft.com/office/powerpoint/2010/main" val="175015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b="1" dirty="0" err="1">
                <a:latin typeface="Courier New" panose="02070309020205020404" pitchFamily="49" charset="0"/>
                <a:cs typeface="Courier New" panose="02070309020205020404" pitchFamily="49" charset="0"/>
              </a:rPr>
              <a:t>mouseleave</a:t>
            </a:r>
            <a:r>
              <a:rPr lang="en-US" b="1" dirty="0">
                <a:latin typeface="Courier New" panose="02070309020205020404" pitchFamily="49" charset="0"/>
                <a:cs typeface="Courier New" panose="02070309020205020404" pitchFamily="49" charset="0"/>
              </a:rPr>
              <a:t>()</a:t>
            </a:r>
          </a:p>
          <a:p>
            <a:pPr marL="0" indent="0">
              <a:buNone/>
            </a:pPr>
            <a:r>
              <a:rPr lang="en-US" dirty="0"/>
              <a:t>The </a:t>
            </a:r>
            <a:r>
              <a:rPr lang="en-US" b="1" dirty="0" err="1">
                <a:latin typeface="Courier New" panose="02070309020205020404" pitchFamily="49" charset="0"/>
                <a:cs typeface="Courier New" panose="02070309020205020404" pitchFamily="49" charset="0"/>
              </a:rPr>
              <a:t>mouseleave</a:t>
            </a:r>
            <a:r>
              <a:rPr lang="en-US" b="1" dirty="0">
                <a:latin typeface="Courier New" panose="02070309020205020404" pitchFamily="49" charset="0"/>
                <a:cs typeface="Courier New" panose="02070309020205020404" pitchFamily="49" charset="0"/>
              </a:rPr>
              <a:t>() </a:t>
            </a:r>
            <a:r>
              <a:rPr lang="en-US" dirty="0"/>
              <a:t>method </a:t>
            </a:r>
            <a:r>
              <a:rPr lang="en-US" dirty="0" err="1"/>
              <a:t>method</a:t>
            </a:r>
            <a:r>
              <a:rPr lang="en-US" dirty="0"/>
              <a:t> attaches an event handler function to an HTML element</a:t>
            </a:r>
          </a:p>
          <a:p>
            <a:pPr marL="0" indent="0">
              <a:buNone/>
            </a:pPr>
            <a:r>
              <a:rPr lang="en-US" dirty="0"/>
              <a:t>The function is executed when the mouse pointer leaves the HTML element:</a:t>
            </a:r>
          </a:p>
          <a:p>
            <a:pPr marL="0" indent="0">
              <a:buNone/>
            </a:pPr>
            <a:endParaRPr lang="en-US"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9" name="Picture 8">
            <a:extLst>
              <a:ext uri="{FF2B5EF4-FFF2-40B4-BE49-F238E27FC236}">
                <a16:creationId xmlns:a16="http://schemas.microsoft.com/office/drawing/2014/main" id="{B7970DB5-6DB4-4910-8345-4D666A30440E}"/>
              </a:ext>
            </a:extLst>
          </p:cNvPr>
          <p:cNvPicPr>
            <a:picLocks noChangeAspect="1"/>
          </p:cNvPicPr>
          <p:nvPr/>
        </p:nvPicPr>
        <p:blipFill>
          <a:blip r:embed="rId2"/>
          <a:stretch>
            <a:fillRect/>
          </a:stretch>
        </p:blipFill>
        <p:spPr>
          <a:xfrm>
            <a:off x="3538538" y="3542032"/>
            <a:ext cx="5224127" cy="1238974"/>
          </a:xfrm>
          <a:prstGeom prst="rect">
            <a:avLst/>
          </a:prstGeom>
        </p:spPr>
      </p:pic>
    </p:spTree>
    <p:extLst>
      <p:ext uri="{BB962C8B-B14F-4D97-AF65-F5344CB8AC3E}">
        <p14:creationId xmlns:p14="http://schemas.microsoft.com/office/powerpoint/2010/main" val="1520301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CE2B17D9-AA55-45B4-A4AD-9C1591C3DD77}"/>
              </a:ext>
            </a:extLst>
          </p:cNvPr>
          <p:cNvPicPr>
            <a:picLocks noChangeAspect="1"/>
          </p:cNvPicPr>
          <p:nvPr/>
        </p:nvPicPr>
        <p:blipFill>
          <a:blip r:embed="rId2"/>
          <a:stretch>
            <a:fillRect/>
          </a:stretch>
        </p:blipFill>
        <p:spPr>
          <a:xfrm>
            <a:off x="6399391" y="1336735"/>
            <a:ext cx="4114800" cy="2505075"/>
          </a:xfrm>
          <a:prstGeom prst="rect">
            <a:avLst/>
          </a:prstGeom>
        </p:spPr>
      </p:pic>
      <p:pic>
        <p:nvPicPr>
          <p:cNvPr id="10" name="Picture 9">
            <a:extLst>
              <a:ext uri="{FF2B5EF4-FFF2-40B4-BE49-F238E27FC236}">
                <a16:creationId xmlns:a16="http://schemas.microsoft.com/office/drawing/2014/main" id="{D54ED468-0FA0-4EB3-AF7A-0C336908D3F8}"/>
              </a:ext>
            </a:extLst>
          </p:cNvPr>
          <p:cNvPicPr>
            <a:picLocks noChangeAspect="1"/>
          </p:cNvPicPr>
          <p:nvPr/>
        </p:nvPicPr>
        <p:blipFill rotWithShape="1">
          <a:blip r:embed="rId3"/>
          <a:srcRect t="1994"/>
          <a:stretch/>
        </p:blipFill>
        <p:spPr>
          <a:xfrm>
            <a:off x="1623709" y="1984075"/>
            <a:ext cx="4124325" cy="2949875"/>
          </a:xfrm>
          <a:prstGeom prst="rect">
            <a:avLst/>
          </a:prstGeom>
        </p:spPr>
      </p:pic>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sp>
        <p:nvSpPr>
          <p:cNvPr id="12" name="Arrow: Right 11">
            <a:extLst>
              <a:ext uri="{FF2B5EF4-FFF2-40B4-BE49-F238E27FC236}">
                <a16:creationId xmlns:a16="http://schemas.microsoft.com/office/drawing/2014/main" id="{D9EC10FF-5B4A-43DC-934F-4096877A24A2}"/>
              </a:ext>
            </a:extLst>
          </p:cNvPr>
          <p:cNvSpPr/>
          <p:nvPr/>
        </p:nvSpPr>
        <p:spPr>
          <a:xfrm>
            <a:off x="5232502" y="2940237"/>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8AD3B6E5-2109-4ABC-825F-01F7CB91FB7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89766" y="3760757"/>
            <a:ext cx="178526" cy="267789"/>
          </a:xfrm>
          <a:prstGeom prst="rect">
            <a:avLst/>
          </a:prstGeom>
        </p:spPr>
      </p:pic>
    </p:spTree>
    <p:extLst>
      <p:ext uri="{BB962C8B-B14F-4D97-AF65-F5344CB8AC3E}">
        <p14:creationId xmlns:p14="http://schemas.microsoft.com/office/powerpoint/2010/main" val="347281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b="1" dirty="0" err="1">
                <a:latin typeface="Courier New" panose="02070309020205020404" pitchFamily="49" charset="0"/>
                <a:cs typeface="Courier New" panose="02070309020205020404" pitchFamily="49" charset="0"/>
              </a:rPr>
              <a:t>mousedown</a:t>
            </a:r>
            <a:r>
              <a:rPr lang="en-US" b="1" dirty="0">
                <a:latin typeface="Courier New" panose="02070309020205020404" pitchFamily="49" charset="0"/>
                <a:cs typeface="Courier New" panose="02070309020205020404" pitchFamily="49" charset="0"/>
              </a:rPr>
              <a:t>()</a:t>
            </a:r>
          </a:p>
          <a:p>
            <a:pPr marL="0" indent="0">
              <a:buNone/>
            </a:pPr>
            <a:r>
              <a:rPr lang="en-US" dirty="0"/>
              <a:t>The </a:t>
            </a:r>
            <a:r>
              <a:rPr lang="en-US" b="1" dirty="0" err="1">
                <a:latin typeface="Courier New" panose="02070309020205020404" pitchFamily="49" charset="0"/>
                <a:cs typeface="Courier New" panose="02070309020205020404" pitchFamily="49" charset="0"/>
              </a:rPr>
              <a:t>mousedown</a:t>
            </a:r>
            <a:r>
              <a:rPr lang="en-US" b="1" dirty="0">
                <a:latin typeface="Courier New" panose="02070309020205020404" pitchFamily="49" charset="0"/>
                <a:cs typeface="Courier New" panose="02070309020205020404" pitchFamily="49" charset="0"/>
              </a:rPr>
              <a:t>() </a:t>
            </a:r>
            <a:r>
              <a:rPr lang="en-US" dirty="0"/>
              <a:t>method </a:t>
            </a:r>
            <a:r>
              <a:rPr lang="en-US" dirty="0" err="1"/>
              <a:t>method</a:t>
            </a:r>
            <a:r>
              <a:rPr lang="en-US" dirty="0"/>
              <a:t> attaches an event handler function to an HTML element</a:t>
            </a:r>
          </a:p>
          <a:p>
            <a:pPr marL="0" indent="0">
              <a:buNone/>
            </a:pPr>
            <a:r>
              <a:rPr lang="en-US" dirty="0"/>
              <a:t>The function is executed, when the left, middle or right mouse button is pressed down, while the mouse is over the HTML element:</a:t>
            </a:r>
          </a:p>
          <a:p>
            <a:pPr marL="0" indent="0">
              <a:buNone/>
            </a:pPr>
            <a:br>
              <a:rPr lang="en-US" dirty="0"/>
            </a:br>
            <a:endParaRPr lang="en-US"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0" name="Picture 9">
            <a:extLst>
              <a:ext uri="{FF2B5EF4-FFF2-40B4-BE49-F238E27FC236}">
                <a16:creationId xmlns:a16="http://schemas.microsoft.com/office/drawing/2014/main" id="{7C5AFA77-D94F-4377-BC6A-7BC49893D26C}"/>
              </a:ext>
            </a:extLst>
          </p:cNvPr>
          <p:cNvPicPr>
            <a:picLocks noChangeAspect="1"/>
          </p:cNvPicPr>
          <p:nvPr/>
        </p:nvPicPr>
        <p:blipFill>
          <a:blip r:embed="rId2"/>
          <a:stretch>
            <a:fillRect/>
          </a:stretch>
        </p:blipFill>
        <p:spPr>
          <a:xfrm>
            <a:off x="3829787" y="3726655"/>
            <a:ext cx="4532426" cy="1157474"/>
          </a:xfrm>
          <a:prstGeom prst="rect">
            <a:avLst/>
          </a:prstGeom>
        </p:spPr>
      </p:pic>
    </p:spTree>
    <p:extLst>
      <p:ext uri="{BB962C8B-B14F-4D97-AF65-F5344CB8AC3E}">
        <p14:creationId xmlns:p14="http://schemas.microsoft.com/office/powerpoint/2010/main" val="299814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9CF9B1F2-F328-4F7E-B4DE-21B33B019357}"/>
              </a:ext>
            </a:extLst>
          </p:cNvPr>
          <p:cNvPicPr>
            <a:picLocks noChangeAspect="1"/>
          </p:cNvPicPr>
          <p:nvPr/>
        </p:nvPicPr>
        <p:blipFill>
          <a:blip r:embed="rId2"/>
          <a:stretch>
            <a:fillRect/>
          </a:stretch>
        </p:blipFill>
        <p:spPr>
          <a:xfrm>
            <a:off x="6398103" y="1599671"/>
            <a:ext cx="4124325" cy="2428875"/>
          </a:xfrm>
          <a:prstGeom prst="rect">
            <a:avLst/>
          </a:prstGeom>
        </p:spPr>
      </p:pic>
      <p:pic>
        <p:nvPicPr>
          <p:cNvPr id="9" name="Picture 8">
            <a:extLst>
              <a:ext uri="{FF2B5EF4-FFF2-40B4-BE49-F238E27FC236}">
                <a16:creationId xmlns:a16="http://schemas.microsoft.com/office/drawing/2014/main" id="{24EB5749-3720-4FB1-B609-F65426317367}"/>
              </a:ext>
            </a:extLst>
          </p:cNvPr>
          <p:cNvPicPr>
            <a:picLocks noChangeAspect="1"/>
          </p:cNvPicPr>
          <p:nvPr/>
        </p:nvPicPr>
        <p:blipFill>
          <a:blip r:embed="rId3"/>
          <a:stretch>
            <a:fillRect/>
          </a:stretch>
        </p:blipFill>
        <p:spPr>
          <a:xfrm>
            <a:off x="1623708" y="2018302"/>
            <a:ext cx="3695700" cy="2952750"/>
          </a:xfrm>
          <a:prstGeom prst="rect">
            <a:avLst/>
          </a:prstGeom>
        </p:spPr>
      </p:pic>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sp>
        <p:nvSpPr>
          <p:cNvPr id="12" name="Arrow: Right 11">
            <a:extLst>
              <a:ext uri="{FF2B5EF4-FFF2-40B4-BE49-F238E27FC236}">
                <a16:creationId xmlns:a16="http://schemas.microsoft.com/office/drawing/2014/main" id="{D9EC10FF-5B4A-43DC-934F-4096877A24A2}"/>
              </a:ext>
            </a:extLst>
          </p:cNvPr>
          <p:cNvSpPr/>
          <p:nvPr/>
        </p:nvSpPr>
        <p:spPr>
          <a:xfrm>
            <a:off x="5232502" y="2940237"/>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6E7A585F-E371-45BA-96D8-1B7190C96EF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524" b="91667" l="9524" r="89286">
                        <a14:foregroundMark x1="27381" y1="91667" x2="27381" y2="91667"/>
                      </a14:backgroundRemoval>
                    </a14:imgEffect>
                  </a14:imgLayer>
                </a14:imgProps>
              </a:ext>
            </a:extLst>
          </a:blip>
          <a:stretch>
            <a:fillRect/>
          </a:stretch>
        </p:blipFill>
        <p:spPr>
          <a:xfrm>
            <a:off x="9242155" y="3749860"/>
            <a:ext cx="101702" cy="203404"/>
          </a:xfrm>
          <a:prstGeom prst="rect">
            <a:avLst/>
          </a:prstGeom>
        </p:spPr>
      </p:pic>
    </p:spTree>
    <p:extLst>
      <p:ext uri="{BB962C8B-B14F-4D97-AF65-F5344CB8AC3E}">
        <p14:creationId xmlns:p14="http://schemas.microsoft.com/office/powerpoint/2010/main" val="321671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b="1" dirty="0" err="1">
                <a:latin typeface="Courier New" panose="02070309020205020404" pitchFamily="49" charset="0"/>
                <a:cs typeface="Courier New" panose="02070309020205020404" pitchFamily="49" charset="0"/>
              </a:rPr>
              <a:t>mouseup</a:t>
            </a:r>
            <a:r>
              <a:rPr lang="en-US" b="1" dirty="0">
                <a:latin typeface="Courier New" panose="02070309020205020404" pitchFamily="49" charset="0"/>
                <a:cs typeface="Courier New" panose="02070309020205020404" pitchFamily="49" charset="0"/>
              </a:rPr>
              <a:t>()</a:t>
            </a:r>
          </a:p>
          <a:p>
            <a:pPr marL="0" indent="0">
              <a:buNone/>
            </a:pPr>
            <a:r>
              <a:rPr lang="en-US" dirty="0"/>
              <a:t>The </a:t>
            </a:r>
            <a:r>
              <a:rPr lang="en-US" b="1" dirty="0" err="1">
                <a:latin typeface="Courier New" panose="02070309020205020404" pitchFamily="49" charset="0"/>
                <a:cs typeface="Courier New" panose="02070309020205020404" pitchFamily="49" charset="0"/>
              </a:rPr>
              <a:t>mouseup</a:t>
            </a:r>
            <a:r>
              <a:rPr lang="en-US" b="1" dirty="0">
                <a:latin typeface="Courier New" panose="02070309020205020404" pitchFamily="49" charset="0"/>
                <a:cs typeface="Courier New" panose="02070309020205020404" pitchFamily="49" charset="0"/>
              </a:rPr>
              <a:t>() </a:t>
            </a:r>
            <a:r>
              <a:rPr lang="en-US" dirty="0"/>
              <a:t>method </a:t>
            </a:r>
            <a:r>
              <a:rPr lang="en-US" dirty="0" err="1"/>
              <a:t>method</a:t>
            </a:r>
            <a:r>
              <a:rPr lang="en-US" dirty="0"/>
              <a:t> attaches an event handler function to an HTML element</a:t>
            </a:r>
          </a:p>
          <a:p>
            <a:pPr marL="0" indent="0">
              <a:buNone/>
            </a:pPr>
            <a:r>
              <a:rPr lang="en-US" dirty="0"/>
              <a:t>The function is executed, when the left, middle or right mouse button is released, while the mouse is over the HTML element:</a:t>
            </a:r>
          </a:p>
          <a:p>
            <a:pPr marL="0" indent="0">
              <a:buNone/>
            </a:pPr>
            <a:br>
              <a:rPr lang="en-US" dirty="0"/>
            </a:br>
            <a:endParaRPr lang="en-US"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9" name="Picture 8">
            <a:extLst>
              <a:ext uri="{FF2B5EF4-FFF2-40B4-BE49-F238E27FC236}">
                <a16:creationId xmlns:a16="http://schemas.microsoft.com/office/drawing/2014/main" id="{FA39318A-59F1-4DD5-A162-6E2BC0BEE511}"/>
              </a:ext>
            </a:extLst>
          </p:cNvPr>
          <p:cNvPicPr>
            <a:picLocks noChangeAspect="1"/>
          </p:cNvPicPr>
          <p:nvPr/>
        </p:nvPicPr>
        <p:blipFill>
          <a:blip r:embed="rId2"/>
          <a:stretch>
            <a:fillRect/>
          </a:stretch>
        </p:blipFill>
        <p:spPr>
          <a:xfrm>
            <a:off x="3946114" y="3707535"/>
            <a:ext cx="4528373" cy="1211818"/>
          </a:xfrm>
          <a:prstGeom prst="rect">
            <a:avLst/>
          </a:prstGeom>
        </p:spPr>
      </p:pic>
    </p:spTree>
    <p:extLst>
      <p:ext uri="{BB962C8B-B14F-4D97-AF65-F5344CB8AC3E}">
        <p14:creationId xmlns:p14="http://schemas.microsoft.com/office/powerpoint/2010/main" val="2791485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B227BC37-7165-4E31-9B1C-0A49B020E6C1}"/>
              </a:ext>
            </a:extLst>
          </p:cNvPr>
          <p:cNvPicPr>
            <a:picLocks noChangeAspect="1"/>
          </p:cNvPicPr>
          <p:nvPr/>
        </p:nvPicPr>
        <p:blipFill>
          <a:blip r:embed="rId2"/>
          <a:stretch>
            <a:fillRect/>
          </a:stretch>
        </p:blipFill>
        <p:spPr>
          <a:xfrm>
            <a:off x="6423761" y="1573715"/>
            <a:ext cx="4124325" cy="2495550"/>
          </a:xfrm>
          <a:prstGeom prst="rect">
            <a:avLst/>
          </a:prstGeom>
        </p:spPr>
      </p:pic>
      <p:pic>
        <p:nvPicPr>
          <p:cNvPr id="10" name="Picture 9">
            <a:extLst>
              <a:ext uri="{FF2B5EF4-FFF2-40B4-BE49-F238E27FC236}">
                <a16:creationId xmlns:a16="http://schemas.microsoft.com/office/drawing/2014/main" id="{36E274BC-5C4E-4BBE-8607-0EFC102EF62D}"/>
              </a:ext>
            </a:extLst>
          </p:cNvPr>
          <p:cNvPicPr>
            <a:picLocks noChangeAspect="1"/>
          </p:cNvPicPr>
          <p:nvPr/>
        </p:nvPicPr>
        <p:blipFill>
          <a:blip r:embed="rId3"/>
          <a:stretch>
            <a:fillRect/>
          </a:stretch>
        </p:blipFill>
        <p:spPr>
          <a:xfrm>
            <a:off x="1795599" y="1949215"/>
            <a:ext cx="3619500" cy="2981325"/>
          </a:xfrm>
          <a:prstGeom prst="rect">
            <a:avLst/>
          </a:prstGeom>
        </p:spPr>
      </p:pic>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sp>
        <p:nvSpPr>
          <p:cNvPr id="12" name="Arrow: Right 11">
            <a:extLst>
              <a:ext uri="{FF2B5EF4-FFF2-40B4-BE49-F238E27FC236}">
                <a16:creationId xmlns:a16="http://schemas.microsoft.com/office/drawing/2014/main" id="{D9EC10FF-5B4A-43DC-934F-4096877A24A2}"/>
              </a:ext>
            </a:extLst>
          </p:cNvPr>
          <p:cNvSpPr/>
          <p:nvPr/>
        </p:nvSpPr>
        <p:spPr>
          <a:xfrm>
            <a:off x="5232502" y="2940237"/>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6E7A585F-E371-45BA-96D8-1B7190C96EF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524" b="91667" l="9524" r="89286">
                        <a14:foregroundMark x1="27381" y1="91667" x2="27381" y2="91667"/>
                      </a14:backgroundRemoval>
                    </a14:imgEffect>
                  </a14:imgLayer>
                </a14:imgProps>
              </a:ext>
            </a:extLst>
          </a:blip>
          <a:stretch>
            <a:fillRect/>
          </a:stretch>
        </p:blipFill>
        <p:spPr>
          <a:xfrm>
            <a:off x="9242155" y="3749860"/>
            <a:ext cx="101702" cy="203404"/>
          </a:xfrm>
          <a:prstGeom prst="rect">
            <a:avLst/>
          </a:prstGeom>
        </p:spPr>
      </p:pic>
    </p:spTree>
    <p:extLst>
      <p:ext uri="{BB962C8B-B14F-4D97-AF65-F5344CB8AC3E}">
        <p14:creationId xmlns:p14="http://schemas.microsoft.com/office/powerpoint/2010/main" val="2948988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b="1" dirty="0">
                <a:latin typeface="Courier New" panose="02070309020205020404" pitchFamily="49" charset="0"/>
                <a:cs typeface="Courier New" panose="02070309020205020404" pitchFamily="49" charset="0"/>
              </a:rPr>
              <a:t>hover()</a:t>
            </a:r>
          </a:p>
          <a:p>
            <a:pPr marL="0" indent="0">
              <a:buNone/>
            </a:pPr>
            <a:r>
              <a:rPr lang="en-US" dirty="0"/>
              <a:t>The </a:t>
            </a:r>
            <a:r>
              <a:rPr lang="en-US" b="1" dirty="0">
                <a:latin typeface="Courier New" panose="02070309020205020404" pitchFamily="49" charset="0"/>
                <a:cs typeface="Courier New" panose="02070309020205020404" pitchFamily="49" charset="0"/>
              </a:rPr>
              <a:t>hover() </a:t>
            </a:r>
            <a:r>
              <a:rPr lang="en-US" dirty="0"/>
              <a:t>method takes two functions and is a combination of the </a:t>
            </a:r>
            <a:r>
              <a:rPr lang="en-US" b="1" dirty="0" err="1">
                <a:latin typeface="Courier New" panose="02070309020205020404" pitchFamily="49" charset="0"/>
                <a:cs typeface="Courier New" panose="02070309020205020404" pitchFamily="49" charset="0"/>
              </a:rPr>
              <a:t>mouseenter</a:t>
            </a:r>
            <a:r>
              <a:rPr lang="en-US" b="1" dirty="0">
                <a:latin typeface="Courier New" panose="02070309020205020404" pitchFamily="49" charset="0"/>
                <a:cs typeface="Courier New" panose="02070309020205020404" pitchFamily="49" charset="0"/>
              </a:rPr>
              <a:t>() </a:t>
            </a:r>
            <a:r>
              <a:rPr lang="en-US" dirty="0"/>
              <a:t>and </a:t>
            </a:r>
            <a:r>
              <a:rPr lang="en-US" b="1" dirty="0" err="1">
                <a:latin typeface="Courier New" panose="02070309020205020404" pitchFamily="49" charset="0"/>
                <a:cs typeface="Courier New" panose="02070309020205020404" pitchFamily="49" charset="0"/>
              </a:rPr>
              <a:t>mouseleave</a:t>
            </a:r>
            <a:r>
              <a:rPr lang="en-US" b="1" dirty="0">
                <a:latin typeface="Courier New" panose="02070309020205020404" pitchFamily="49" charset="0"/>
                <a:cs typeface="Courier New" panose="02070309020205020404" pitchFamily="49" charset="0"/>
              </a:rPr>
              <a:t>() </a:t>
            </a:r>
            <a:r>
              <a:rPr lang="en-US" dirty="0"/>
              <a:t>methods.</a:t>
            </a:r>
          </a:p>
          <a:p>
            <a:pPr marL="0" indent="0">
              <a:buNone/>
            </a:pPr>
            <a:endParaRPr lang="en-US" dirty="0"/>
          </a:p>
          <a:p>
            <a:pPr marL="0" indent="0">
              <a:buNone/>
            </a:pPr>
            <a:r>
              <a:rPr lang="en-US" dirty="0"/>
              <a:t>The first function is executed when the mouse enters the HTML element, and the second function is executed when the mouse leaves the HTML element:</a:t>
            </a:r>
            <a:br>
              <a:rPr lang="en-US" dirty="0"/>
            </a:br>
            <a:endParaRPr lang="en-US"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0" name="Picture 9">
            <a:extLst>
              <a:ext uri="{FF2B5EF4-FFF2-40B4-BE49-F238E27FC236}">
                <a16:creationId xmlns:a16="http://schemas.microsoft.com/office/drawing/2014/main" id="{FE060A5D-C189-40F2-B89B-1D08DDAFCC2C}"/>
              </a:ext>
            </a:extLst>
          </p:cNvPr>
          <p:cNvPicPr>
            <a:picLocks noChangeAspect="1"/>
          </p:cNvPicPr>
          <p:nvPr/>
        </p:nvPicPr>
        <p:blipFill>
          <a:blip r:embed="rId2"/>
          <a:stretch>
            <a:fillRect/>
          </a:stretch>
        </p:blipFill>
        <p:spPr>
          <a:xfrm>
            <a:off x="4412808" y="3823977"/>
            <a:ext cx="4478094" cy="2008557"/>
          </a:xfrm>
          <a:prstGeom prst="rect">
            <a:avLst/>
          </a:prstGeom>
        </p:spPr>
      </p:pic>
    </p:spTree>
    <p:extLst>
      <p:ext uri="{BB962C8B-B14F-4D97-AF65-F5344CB8AC3E}">
        <p14:creationId xmlns:p14="http://schemas.microsoft.com/office/powerpoint/2010/main" val="247367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3F3021E-3104-40BF-A0A6-D3AE7AE2AA26}"/>
              </a:ext>
            </a:extLst>
          </p:cNvPr>
          <p:cNvPicPr>
            <a:picLocks noChangeAspect="1"/>
          </p:cNvPicPr>
          <p:nvPr/>
        </p:nvPicPr>
        <p:blipFill>
          <a:blip r:embed="rId2"/>
          <a:stretch>
            <a:fillRect/>
          </a:stretch>
        </p:blipFill>
        <p:spPr>
          <a:xfrm>
            <a:off x="6377340" y="1327438"/>
            <a:ext cx="4086225" cy="2524125"/>
          </a:xfrm>
          <a:prstGeom prst="rect">
            <a:avLst/>
          </a:prstGeom>
        </p:spPr>
      </p:pic>
      <p:pic>
        <p:nvPicPr>
          <p:cNvPr id="9" name="Picture 8">
            <a:extLst>
              <a:ext uri="{FF2B5EF4-FFF2-40B4-BE49-F238E27FC236}">
                <a16:creationId xmlns:a16="http://schemas.microsoft.com/office/drawing/2014/main" id="{F5536059-11CD-4DF8-87AF-CBB92AC5F397}"/>
              </a:ext>
            </a:extLst>
          </p:cNvPr>
          <p:cNvPicPr>
            <a:picLocks noChangeAspect="1"/>
          </p:cNvPicPr>
          <p:nvPr/>
        </p:nvPicPr>
        <p:blipFill rotWithShape="1">
          <a:blip r:embed="rId3"/>
          <a:srcRect t="1648"/>
          <a:stretch/>
        </p:blipFill>
        <p:spPr>
          <a:xfrm>
            <a:off x="1662465" y="1976846"/>
            <a:ext cx="4086225" cy="3597326"/>
          </a:xfrm>
          <a:prstGeom prst="rect">
            <a:avLst/>
          </a:prstGeom>
        </p:spPr>
      </p:pic>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sp>
        <p:nvSpPr>
          <p:cNvPr id="12" name="Arrow: Right 11">
            <a:extLst>
              <a:ext uri="{FF2B5EF4-FFF2-40B4-BE49-F238E27FC236}">
                <a16:creationId xmlns:a16="http://schemas.microsoft.com/office/drawing/2014/main" id="{D9EC10FF-5B4A-43DC-934F-4096877A24A2}"/>
              </a:ext>
            </a:extLst>
          </p:cNvPr>
          <p:cNvSpPr/>
          <p:nvPr/>
        </p:nvSpPr>
        <p:spPr>
          <a:xfrm>
            <a:off x="5252636" y="3468185"/>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6E7A585F-E371-45BA-96D8-1B7190C96EF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524" b="91667" l="9524" r="89286">
                        <a14:foregroundMark x1="27381" y1="91667" x2="27381" y2="91667"/>
                      </a14:backgroundRemoval>
                    </a14:imgEffect>
                  </a14:imgLayer>
                </a14:imgProps>
              </a:ext>
            </a:extLst>
          </a:blip>
          <a:stretch>
            <a:fillRect/>
          </a:stretch>
        </p:blipFill>
        <p:spPr>
          <a:xfrm>
            <a:off x="9242155" y="3749860"/>
            <a:ext cx="101702" cy="203404"/>
          </a:xfrm>
          <a:prstGeom prst="rect">
            <a:avLst/>
          </a:prstGeom>
        </p:spPr>
      </p:pic>
      <p:pic>
        <p:nvPicPr>
          <p:cNvPr id="15" name="Picture 14">
            <a:extLst>
              <a:ext uri="{FF2B5EF4-FFF2-40B4-BE49-F238E27FC236}">
                <a16:creationId xmlns:a16="http://schemas.microsoft.com/office/drawing/2014/main" id="{453B1211-C92D-44C2-BA02-01D5678F0A2B}"/>
              </a:ext>
            </a:extLst>
          </p:cNvPr>
          <p:cNvPicPr>
            <a:picLocks noChangeAspect="1"/>
          </p:cNvPicPr>
          <p:nvPr/>
        </p:nvPicPr>
        <p:blipFill>
          <a:blip r:embed="rId6"/>
          <a:stretch>
            <a:fillRect/>
          </a:stretch>
        </p:blipFill>
        <p:spPr>
          <a:xfrm>
            <a:off x="6527709" y="4579386"/>
            <a:ext cx="4095750" cy="1200150"/>
          </a:xfrm>
          <a:prstGeom prst="rect">
            <a:avLst/>
          </a:prstGeom>
        </p:spPr>
      </p:pic>
      <p:sp>
        <p:nvSpPr>
          <p:cNvPr id="17" name="Arrow: Right 16">
            <a:extLst>
              <a:ext uri="{FF2B5EF4-FFF2-40B4-BE49-F238E27FC236}">
                <a16:creationId xmlns:a16="http://schemas.microsoft.com/office/drawing/2014/main" id="{A2CDDD1C-1451-4878-A256-8D3B1BBD4CD2}"/>
              </a:ext>
            </a:extLst>
          </p:cNvPr>
          <p:cNvSpPr/>
          <p:nvPr/>
        </p:nvSpPr>
        <p:spPr>
          <a:xfrm rot="5400000">
            <a:off x="7840063" y="3694728"/>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51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What is jQuery?</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The jQuery library contains the following features:</a:t>
            </a:r>
          </a:p>
          <a:p>
            <a:pPr marL="461963" indent="0">
              <a:spcBef>
                <a:spcPts val="0"/>
              </a:spcBef>
              <a:spcAft>
                <a:spcPts val="1200"/>
              </a:spcAft>
              <a:buNone/>
            </a:pPr>
            <a:r>
              <a:rPr lang="en-US" sz="2400" dirty="0"/>
              <a:t>HTML/DOM manipulation</a:t>
            </a:r>
          </a:p>
          <a:p>
            <a:pPr marL="461963" indent="0">
              <a:spcBef>
                <a:spcPts val="0"/>
              </a:spcBef>
              <a:spcAft>
                <a:spcPts val="1200"/>
              </a:spcAft>
              <a:buNone/>
            </a:pPr>
            <a:r>
              <a:rPr lang="en-US" sz="2400" dirty="0"/>
              <a:t>CSS manipulation</a:t>
            </a:r>
          </a:p>
          <a:p>
            <a:pPr marL="461963" indent="0">
              <a:spcBef>
                <a:spcPts val="0"/>
              </a:spcBef>
              <a:spcAft>
                <a:spcPts val="1200"/>
              </a:spcAft>
              <a:buNone/>
            </a:pPr>
            <a:r>
              <a:rPr lang="en-US" sz="2400" dirty="0"/>
              <a:t>HTML event methods</a:t>
            </a:r>
          </a:p>
          <a:p>
            <a:pPr marL="461963" indent="0">
              <a:spcBef>
                <a:spcPts val="0"/>
              </a:spcBef>
              <a:spcAft>
                <a:spcPts val="1200"/>
              </a:spcAft>
              <a:buNone/>
            </a:pPr>
            <a:r>
              <a:rPr lang="en-US" sz="2400" dirty="0"/>
              <a:t>Effects and animations</a:t>
            </a:r>
          </a:p>
          <a:p>
            <a:pPr marL="461963" indent="0">
              <a:spcBef>
                <a:spcPts val="0"/>
              </a:spcBef>
              <a:spcAft>
                <a:spcPts val="1200"/>
              </a:spcAft>
              <a:buNone/>
            </a:pPr>
            <a:r>
              <a:rPr lang="en-US" sz="2400" dirty="0"/>
              <a:t>AJAX</a:t>
            </a:r>
          </a:p>
          <a:p>
            <a:pPr marL="461963" indent="0">
              <a:spcBef>
                <a:spcPts val="0"/>
              </a:spcBef>
              <a:spcAft>
                <a:spcPts val="1200"/>
              </a:spcAft>
              <a:buNone/>
            </a:pPr>
            <a:r>
              <a:rPr lang="en-US" sz="2400" dirty="0"/>
              <a:t>Utilities</a:t>
            </a:r>
          </a:p>
        </p:txBody>
      </p:sp>
    </p:spTree>
    <p:extLst>
      <p:ext uri="{BB962C8B-B14F-4D97-AF65-F5344CB8AC3E}">
        <p14:creationId xmlns:p14="http://schemas.microsoft.com/office/powerpoint/2010/main" val="107334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b="1" dirty="0">
                <a:latin typeface="Courier New" panose="02070309020205020404" pitchFamily="49" charset="0"/>
                <a:cs typeface="Courier New" panose="02070309020205020404" pitchFamily="49" charset="0"/>
              </a:rPr>
              <a:t>on()</a:t>
            </a:r>
          </a:p>
          <a:p>
            <a:pPr marL="0" indent="0">
              <a:buNone/>
            </a:pPr>
            <a:r>
              <a:rPr lang="en-US" dirty="0"/>
              <a:t>The </a:t>
            </a:r>
            <a:r>
              <a:rPr lang="en-US" b="1" dirty="0">
                <a:latin typeface="Courier New" panose="02070309020205020404" pitchFamily="49" charset="0"/>
                <a:cs typeface="Courier New" panose="02070309020205020404" pitchFamily="49" charset="0"/>
              </a:rPr>
              <a:t>on() </a:t>
            </a:r>
            <a:r>
              <a:rPr lang="en-US" dirty="0"/>
              <a:t>method attaches one or more event handlers for the selected elements.</a:t>
            </a:r>
          </a:p>
          <a:p>
            <a:pPr marL="0" indent="0">
              <a:buNone/>
            </a:pPr>
            <a:endParaRPr lang="en-US" dirty="0"/>
          </a:p>
          <a:p>
            <a:pPr marL="0" indent="0">
              <a:buNone/>
            </a:pPr>
            <a:r>
              <a:rPr lang="en-US" dirty="0"/>
              <a:t>Attach a click event to a &lt;p&gt; element:</a:t>
            </a:r>
            <a:br>
              <a:rPr lang="en-US" dirty="0"/>
            </a:br>
            <a:endParaRPr lang="en-US"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9" name="Picture 8">
            <a:extLst>
              <a:ext uri="{FF2B5EF4-FFF2-40B4-BE49-F238E27FC236}">
                <a16:creationId xmlns:a16="http://schemas.microsoft.com/office/drawing/2014/main" id="{71FED376-9F9C-4987-B3B5-56A6B7F71A3A}"/>
              </a:ext>
            </a:extLst>
          </p:cNvPr>
          <p:cNvPicPr>
            <a:picLocks noChangeAspect="1"/>
          </p:cNvPicPr>
          <p:nvPr/>
        </p:nvPicPr>
        <p:blipFill>
          <a:blip r:embed="rId2"/>
          <a:stretch>
            <a:fillRect/>
          </a:stretch>
        </p:blipFill>
        <p:spPr>
          <a:xfrm>
            <a:off x="3834151" y="3707536"/>
            <a:ext cx="4523698" cy="1324329"/>
          </a:xfrm>
          <a:prstGeom prst="rect">
            <a:avLst/>
          </a:prstGeom>
        </p:spPr>
      </p:pic>
    </p:spTree>
    <p:extLst>
      <p:ext uri="{BB962C8B-B14F-4D97-AF65-F5344CB8AC3E}">
        <p14:creationId xmlns:p14="http://schemas.microsoft.com/office/powerpoint/2010/main" val="10989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1B4AEB6-658C-401C-B67B-07515B820C3E}"/>
              </a:ext>
            </a:extLst>
          </p:cNvPr>
          <p:cNvPicPr>
            <a:picLocks noChangeAspect="1"/>
          </p:cNvPicPr>
          <p:nvPr/>
        </p:nvPicPr>
        <p:blipFill rotWithShape="1">
          <a:blip r:embed="rId2"/>
          <a:srcRect t="1751"/>
          <a:stretch/>
        </p:blipFill>
        <p:spPr>
          <a:xfrm>
            <a:off x="1760653" y="1949570"/>
            <a:ext cx="4476750" cy="3368952"/>
          </a:xfrm>
          <a:prstGeom prst="rect">
            <a:avLst/>
          </a:prstGeom>
        </p:spPr>
      </p:pic>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Commonly Used jQuery Event Methods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428353"/>
            <a:ext cx="7886700" cy="4351338"/>
          </a:xfrm>
        </p:spPr>
        <p:txBody>
          <a:bodyPr>
            <a:normAutofit/>
          </a:bodyPr>
          <a:lstStyle/>
          <a:p>
            <a:pPr marL="0" indent="0">
              <a:spcBef>
                <a:spcPts val="0"/>
              </a:spcBef>
              <a:spcAft>
                <a:spcPts val="1200"/>
              </a:spcAft>
              <a:buNone/>
            </a:pPr>
            <a:r>
              <a:rPr lang="en-US" sz="2400" dirty="0"/>
              <a:t>Example:</a:t>
            </a:r>
          </a:p>
          <a:p>
            <a:pPr marL="0" indent="0">
              <a:spcBef>
                <a:spcPts val="0"/>
              </a:spcBef>
              <a:spcAft>
                <a:spcPts val="1200"/>
              </a:spcAft>
              <a:buNone/>
            </a:pPr>
            <a:endParaRPr lang="en-US" sz="2400" dirty="0"/>
          </a:p>
        </p:txBody>
      </p:sp>
      <p:sp>
        <p:nvSpPr>
          <p:cNvPr id="12" name="Arrow: Right 11">
            <a:extLst>
              <a:ext uri="{FF2B5EF4-FFF2-40B4-BE49-F238E27FC236}">
                <a16:creationId xmlns:a16="http://schemas.microsoft.com/office/drawing/2014/main" id="{D9EC10FF-5B4A-43DC-934F-4096877A24A2}"/>
              </a:ext>
            </a:extLst>
          </p:cNvPr>
          <p:cNvSpPr/>
          <p:nvPr/>
        </p:nvSpPr>
        <p:spPr>
          <a:xfrm>
            <a:off x="5252636" y="3154675"/>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6E7A585F-E371-45BA-96D8-1B7190C96EFF}"/>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9524" b="91667" l="9524" r="89286">
                        <a14:foregroundMark x1="27381" y1="91667" x2="27381" y2="91667"/>
                      </a14:backgroundRemoval>
                    </a14:imgEffect>
                  </a14:imgLayer>
                </a14:imgProps>
              </a:ext>
            </a:extLst>
          </a:blip>
          <a:stretch>
            <a:fillRect/>
          </a:stretch>
        </p:blipFill>
        <p:spPr>
          <a:xfrm>
            <a:off x="8301879" y="3749860"/>
            <a:ext cx="101702" cy="203404"/>
          </a:xfrm>
          <a:prstGeom prst="rect">
            <a:avLst/>
          </a:prstGeom>
        </p:spPr>
      </p:pic>
      <p:sp>
        <p:nvSpPr>
          <p:cNvPr id="17" name="Arrow: Right 16">
            <a:extLst>
              <a:ext uri="{FF2B5EF4-FFF2-40B4-BE49-F238E27FC236}">
                <a16:creationId xmlns:a16="http://schemas.microsoft.com/office/drawing/2014/main" id="{A2CDDD1C-1451-4878-A256-8D3B1BBD4CD2}"/>
              </a:ext>
            </a:extLst>
          </p:cNvPr>
          <p:cNvSpPr/>
          <p:nvPr/>
        </p:nvSpPr>
        <p:spPr>
          <a:xfrm rot="5400000">
            <a:off x="7887259" y="2820141"/>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D948B91D-E2BB-4050-8FAB-139CF678F524}"/>
              </a:ext>
            </a:extLst>
          </p:cNvPr>
          <p:cNvPicPr>
            <a:picLocks noChangeAspect="1"/>
          </p:cNvPicPr>
          <p:nvPr/>
        </p:nvPicPr>
        <p:blipFill>
          <a:blip r:embed="rId5"/>
          <a:stretch>
            <a:fillRect/>
          </a:stretch>
        </p:blipFill>
        <p:spPr>
          <a:xfrm>
            <a:off x="7061354" y="1428354"/>
            <a:ext cx="2876550" cy="1171575"/>
          </a:xfrm>
          <a:prstGeom prst="rect">
            <a:avLst/>
          </a:prstGeom>
        </p:spPr>
      </p:pic>
      <p:pic>
        <p:nvPicPr>
          <p:cNvPr id="16" name="Picture 15">
            <a:extLst>
              <a:ext uri="{FF2B5EF4-FFF2-40B4-BE49-F238E27FC236}">
                <a16:creationId xmlns:a16="http://schemas.microsoft.com/office/drawing/2014/main" id="{E743B603-D760-4A19-9AAF-1B9FFEB69648}"/>
              </a:ext>
            </a:extLst>
          </p:cNvPr>
          <p:cNvPicPr>
            <a:picLocks noChangeAspect="1"/>
          </p:cNvPicPr>
          <p:nvPr/>
        </p:nvPicPr>
        <p:blipFill>
          <a:blip r:embed="rId6"/>
          <a:stretch>
            <a:fillRect/>
          </a:stretch>
        </p:blipFill>
        <p:spPr>
          <a:xfrm>
            <a:off x="7706147" y="3745134"/>
            <a:ext cx="1381125" cy="714375"/>
          </a:xfrm>
          <a:prstGeom prst="rect">
            <a:avLst/>
          </a:prstGeom>
        </p:spPr>
      </p:pic>
      <p:pic>
        <p:nvPicPr>
          <p:cNvPr id="19" name="Picture 18">
            <a:extLst>
              <a:ext uri="{FF2B5EF4-FFF2-40B4-BE49-F238E27FC236}">
                <a16:creationId xmlns:a16="http://schemas.microsoft.com/office/drawing/2014/main" id="{552C8CBE-CAE3-4E41-8A3C-DDB49E1A82E9}"/>
              </a:ext>
            </a:extLst>
          </p:cNvPr>
          <p:cNvPicPr>
            <a:picLocks noChangeAspect="1"/>
          </p:cNvPicPr>
          <p:nvPr/>
        </p:nvPicPr>
        <p:blipFill>
          <a:blip r:embed="rId7"/>
          <a:stretch>
            <a:fillRect/>
          </a:stretch>
        </p:blipFill>
        <p:spPr>
          <a:xfrm>
            <a:off x="7766470" y="5420947"/>
            <a:ext cx="1257300" cy="609600"/>
          </a:xfrm>
          <a:prstGeom prst="rect">
            <a:avLst/>
          </a:prstGeom>
        </p:spPr>
      </p:pic>
      <p:sp>
        <p:nvSpPr>
          <p:cNvPr id="20" name="Arrow: Right 19">
            <a:extLst>
              <a:ext uri="{FF2B5EF4-FFF2-40B4-BE49-F238E27FC236}">
                <a16:creationId xmlns:a16="http://schemas.microsoft.com/office/drawing/2014/main" id="{6A5679C9-B94B-4BB6-84FE-8EA11F290897}"/>
              </a:ext>
            </a:extLst>
          </p:cNvPr>
          <p:cNvSpPr/>
          <p:nvPr/>
        </p:nvSpPr>
        <p:spPr>
          <a:xfrm rot="5400000">
            <a:off x="7881575" y="4661491"/>
            <a:ext cx="1018903" cy="62405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6E7A585F-E371-45BA-96D8-1B7190C96EFF}"/>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9524" b="91667" l="9524" r="89286">
                        <a14:foregroundMark x1="27381" y1="91667" x2="27381" y2="91667"/>
                      </a14:backgroundRemoval>
                    </a14:imgEffect>
                  </a14:imgLayer>
                </a14:imgProps>
              </a:ext>
            </a:extLst>
          </a:blip>
          <a:stretch>
            <a:fillRect/>
          </a:stretch>
        </p:blipFill>
        <p:spPr>
          <a:xfrm>
            <a:off x="8454279" y="1538632"/>
            <a:ext cx="101702" cy="203404"/>
          </a:xfrm>
          <a:prstGeom prst="rect">
            <a:avLst/>
          </a:prstGeom>
        </p:spPr>
      </p:pic>
      <p:pic>
        <p:nvPicPr>
          <p:cNvPr id="22" name="Picture 21">
            <a:extLst>
              <a:ext uri="{FF2B5EF4-FFF2-40B4-BE49-F238E27FC236}">
                <a16:creationId xmlns:a16="http://schemas.microsoft.com/office/drawing/2014/main" id="{6E7A585F-E371-45BA-96D8-1B7190C96EFF}"/>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9524" b="91667" l="9524" r="89286">
                        <a14:foregroundMark x1="27381" y1="91667" x2="27381" y2="91667"/>
                      </a14:backgroundRemoval>
                    </a14:imgEffect>
                  </a14:imgLayer>
                </a14:imgProps>
              </a:ext>
            </a:extLst>
          </a:blip>
          <a:stretch>
            <a:fillRect/>
          </a:stretch>
        </p:blipFill>
        <p:spPr>
          <a:xfrm>
            <a:off x="8606679" y="3813130"/>
            <a:ext cx="101702" cy="203404"/>
          </a:xfrm>
          <a:prstGeom prst="rect">
            <a:avLst/>
          </a:prstGeom>
        </p:spPr>
      </p:pic>
    </p:spTree>
    <p:extLst>
      <p:ext uri="{BB962C8B-B14F-4D97-AF65-F5344CB8AC3E}">
        <p14:creationId xmlns:p14="http://schemas.microsoft.com/office/powerpoint/2010/main" val="164710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par>
                                <p:cTn id="36" presetID="10" presetClass="entr" presetSubtype="0"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2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A note on constructing JavaScript/jQuery functions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dirty="0"/>
              <a:t>Though this lecture features relatively simple functions to demonstrate several concepts, it should be obvious that the code can grow more complex in practice</a:t>
            </a:r>
          </a:p>
          <a:p>
            <a:pPr marL="0" indent="0">
              <a:buNone/>
            </a:pPr>
            <a:r>
              <a:rPr lang="en-US" dirty="0"/>
              <a:t>I suggest (Since NPP and Brackets aren’t sophisticated to anticipate this) that you consider the old programmers (pre code-completion days) method of constructing them:</a:t>
            </a:r>
            <a:br>
              <a:rPr lang="en-US" dirty="0"/>
            </a:br>
            <a:endParaRPr lang="en-US"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spTree>
    <p:extLst>
      <p:ext uri="{BB962C8B-B14F-4D97-AF65-F5344CB8AC3E}">
        <p14:creationId xmlns:p14="http://schemas.microsoft.com/office/powerpoint/2010/main" val="3104170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A note on constructing JavaScript/jQuery functions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dirty="0"/>
              <a:t>First: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See how there’s an anonymous function nested inside the </a:t>
            </a:r>
            <a:r>
              <a:rPr lang="en-US" b="1" dirty="0">
                <a:latin typeface="Courier New" panose="02070309020205020404" pitchFamily="49" charset="0"/>
                <a:cs typeface="Courier New" panose="02070309020205020404" pitchFamily="49" charset="0"/>
              </a:rPr>
              <a:t>$</a:t>
            </a:r>
            <a:r>
              <a:rPr lang="en-US" b="1" dirty="0">
                <a:solidFill>
                  <a:srgbClr val="002060"/>
                </a:solidFill>
                <a:latin typeface="Courier New" panose="02070309020205020404" pitchFamily="49" charset="0"/>
                <a:cs typeface="Courier New" panose="02070309020205020404" pitchFamily="49" charset="0"/>
              </a:rPr>
              <a:t>(</a:t>
            </a:r>
            <a:r>
              <a:rPr lang="en-US" b="1" dirty="0">
                <a:solidFill>
                  <a:schemeClr val="accent2">
                    <a:lumMod val="50000"/>
                  </a:schemeClr>
                </a:solidFill>
                <a:latin typeface="Courier New" panose="02070309020205020404" pitchFamily="49" charset="0"/>
                <a:cs typeface="Courier New" panose="02070309020205020404" pitchFamily="49" charset="0"/>
              </a:rPr>
              <a:t>document</a:t>
            </a:r>
            <a:r>
              <a:rPr lang="en-US" b="1" dirty="0">
                <a:solidFill>
                  <a:srgbClr val="002060"/>
                </a:solidFill>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.ready </a:t>
            </a:r>
            <a:r>
              <a:rPr lang="en-US" dirty="0"/>
              <a:t>function?</a:t>
            </a:r>
          </a:p>
          <a:p>
            <a:pPr marL="0" indent="0">
              <a:buNone/>
            </a:pPr>
            <a:endParaRPr lang="en-US" dirty="0"/>
          </a:p>
          <a:p>
            <a:pPr marL="0" indent="0">
              <a:buNone/>
            </a:pPr>
            <a:r>
              <a:rPr lang="en-US" dirty="0"/>
              <a:t>So, get the punctuation right before cluttering it up with your code</a:t>
            </a:r>
          </a:p>
          <a:p>
            <a:pPr marL="0" indent="0">
              <a:buNone/>
            </a:pPr>
            <a:br>
              <a:rPr lang="en-US" dirty="0"/>
            </a:b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9" name="Picture 8">
            <a:extLst>
              <a:ext uri="{FF2B5EF4-FFF2-40B4-BE49-F238E27FC236}">
                <a16:creationId xmlns:a16="http://schemas.microsoft.com/office/drawing/2014/main" id="{92D139EE-4F13-4691-9F6E-390D8037F4FA}"/>
              </a:ext>
            </a:extLst>
          </p:cNvPr>
          <p:cNvPicPr>
            <a:picLocks noChangeAspect="1"/>
          </p:cNvPicPr>
          <p:nvPr/>
        </p:nvPicPr>
        <p:blipFill>
          <a:blip r:embed="rId2"/>
          <a:stretch>
            <a:fillRect/>
          </a:stretch>
        </p:blipFill>
        <p:spPr>
          <a:xfrm>
            <a:off x="4619692" y="1846498"/>
            <a:ext cx="5150713" cy="1168520"/>
          </a:xfrm>
          <a:prstGeom prst="rect">
            <a:avLst/>
          </a:prstGeom>
        </p:spPr>
      </p:pic>
    </p:spTree>
    <p:extLst>
      <p:ext uri="{BB962C8B-B14F-4D97-AF65-F5344CB8AC3E}">
        <p14:creationId xmlns:p14="http://schemas.microsoft.com/office/powerpoint/2010/main" val="1005502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A note on constructing JavaScript/jQuery functions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dirty="0"/>
              <a:t>Then: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We then set up a second, nested ‘skeleton’, to tell the browser how to behave when the document is indeed ready</a:t>
            </a:r>
          </a:p>
          <a:p>
            <a:pPr marL="0" indent="0">
              <a:buNone/>
            </a:pPr>
            <a:br>
              <a:rPr lang="en-US" dirty="0"/>
            </a:br>
            <a:endParaRPr lang="en-US"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8" name="Picture 7">
            <a:extLst>
              <a:ext uri="{FF2B5EF4-FFF2-40B4-BE49-F238E27FC236}">
                <a16:creationId xmlns:a16="http://schemas.microsoft.com/office/drawing/2014/main" id="{BE70246E-50BC-48E0-AB4E-6D2CB68E9951}"/>
              </a:ext>
            </a:extLst>
          </p:cNvPr>
          <p:cNvPicPr>
            <a:picLocks noChangeAspect="1"/>
          </p:cNvPicPr>
          <p:nvPr/>
        </p:nvPicPr>
        <p:blipFill>
          <a:blip r:embed="rId2"/>
          <a:stretch>
            <a:fillRect/>
          </a:stretch>
        </p:blipFill>
        <p:spPr>
          <a:xfrm>
            <a:off x="4749381" y="1794203"/>
            <a:ext cx="5123068" cy="1552847"/>
          </a:xfrm>
          <a:prstGeom prst="rect">
            <a:avLst/>
          </a:prstGeom>
        </p:spPr>
      </p:pic>
      <p:sp>
        <p:nvSpPr>
          <p:cNvPr id="10" name="Rectangle 9">
            <a:extLst>
              <a:ext uri="{FF2B5EF4-FFF2-40B4-BE49-F238E27FC236}">
                <a16:creationId xmlns:a16="http://schemas.microsoft.com/office/drawing/2014/main" id="{1545667F-D08F-4F3E-9E7A-CE74D5BD1E59}"/>
              </a:ext>
            </a:extLst>
          </p:cNvPr>
          <p:cNvSpPr/>
          <p:nvPr/>
        </p:nvSpPr>
        <p:spPr>
          <a:xfrm>
            <a:off x="5276491" y="2130726"/>
            <a:ext cx="4595958" cy="8971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6917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CCE019D-8569-4185-A7CA-4DEEFAB18F40}"/>
              </a:ext>
            </a:extLst>
          </p:cNvPr>
          <p:cNvPicPr>
            <a:picLocks noChangeAspect="1"/>
          </p:cNvPicPr>
          <p:nvPr/>
        </p:nvPicPr>
        <p:blipFill>
          <a:blip r:embed="rId2"/>
          <a:stretch>
            <a:fillRect/>
          </a:stretch>
        </p:blipFill>
        <p:spPr>
          <a:xfrm>
            <a:off x="4516125" y="1689455"/>
            <a:ext cx="5356324" cy="1595796"/>
          </a:xfrm>
          <a:prstGeom prst="rect">
            <a:avLst/>
          </a:prstGeom>
        </p:spPr>
      </p:pic>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A note on constructing JavaScript/jQuery functions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dirty="0"/>
              <a:t>Then: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We can, confident that all the parentheses, braces, and semicolons are properly nested, add the actual code to execute</a:t>
            </a:r>
          </a:p>
          <a:p>
            <a:pPr marL="0" indent="0">
              <a:buNone/>
            </a:pPr>
            <a:br>
              <a:rPr lang="en-US" dirty="0"/>
            </a:br>
            <a:endParaRPr lang="en-US"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sp>
        <p:nvSpPr>
          <p:cNvPr id="10" name="Rectangle 9">
            <a:extLst>
              <a:ext uri="{FF2B5EF4-FFF2-40B4-BE49-F238E27FC236}">
                <a16:creationId xmlns:a16="http://schemas.microsoft.com/office/drawing/2014/main" id="{1545667F-D08F-4F3E-9E7A-CE74D5BD1E59}"/>
              </a:ext>
            </a:extLst>
          </p:cNvPr>
          <p:cNvSpPr/>
          <p:nvPr/>
        </p:nvSpPr>
        <p:spPr>
          <a:xfrm>
            <a:off x="6234024" y="2355012"/>
            <a:ext cx="2941607" cy="3881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653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A note on constructing JavaScript/jQuery functions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lnSpcReduction="10000"/>
          </a:bodyPr>
          <a:lstStyle/>
          <a:p>
            <a:pPr marL="0" indent="0">
              <a:buNone/>
            </a:pPr>
            <a:r>
              <a:rPr lang="en-US" dirty="0"/>
              <a:t>Using the same method, we can add additional nested functions: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…and so on</a:t>
            </a:r>
            <a:br>
              <a:rPr lang="en-US" dirty="0"/>
            </a:b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8" name="Picture 7">
            <a:extLst>
              <a:ext uri="{FF2B5EF4-FFF2-40B4-BE49-F238E27FC236}">
                <a16:creationId xmlns:a16="http://schemas.microsoft.com/office/drawing/2014/main" id="{BEC3507F-90BE-4B8F-876C-90C4CC4478D5}"/>
              </a:ext>
            </a:extLst>
          </p:cNvPr>
          <p:cNvPicPr>
            <a:picLocks noChangeAspect="1"/>
          </p:cNvPicPr>
          <p:nvPr/>
        </p:nvPicPr>
        <p:blipFill>
          <a:blip r:embed="rId2"/>
          <a:stretch>
            <a:fillRect/>
          </a:stretch>
        </p:blipFill>
        <p:spPr>
          <a:xfrm>
            <a:off x="4248150" y="2428875"/>
            <a:ext cx="4720446" cy="2554881"/>
          </a:xfrm>
          <a:prstGeom prst="rect">
            <a:avLst/>
          </a:prstGeom>
        </p:spPr>
      </p:pic>
      <p:pic>
        <p:nvPicPr>
          <p:cNvPr id="12" name="Picture 11">
            <a:extLst>
              <a:ext uri="{FF2B5EF4-FFF2-40B4-BE49-F238E27FC236}">
                <a16:creationId xmlns:a16="http://schemas.microsoft.com/office/drawing/2014/main" id="{BC8316D6-A9C8-461B-8975-2131C6964EA1}"/>
              </a:ext>
            </a:extLst>
          </p:cNvPr>
          <p:cNvPicPr>
            <a:picLocks noChangeAspect="1"/>
          </p:cNvPicPr>
          <p:nvPr/>
        </p:nvPicPr>
        <p:blipFill>
          <a:blip r:embed="rId3"/>
          <a:stretch>
            <a:fillRect/>
          </a:stretch>
        </p:blipFill>
        <p:spPr>
          <a:xfrm>
            <a:off x="5383588" y="4129447"/>
            <a:ext cx="2291046" cy="325433"/>
          </a:xfrm>
          <a:prstGeom prst="rect">
            <a:avLst/>
          </a:prstGeom>
        </p:spPr>
      </p:pic>
    </p:spTree>
    <p:extLst>
      <p:ext uri="{BB962C8B-B14F-4D97-AF65-F5344CB8AC3E}">
        <p14:creationId xmlns:p14="http://schemas.microsoft.com/office/powerpoint/2010/main" val="770750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Scaffolding</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dirty="0"/>
              <a:t>A lot of current web-building technology is based on these basic concepts</a:t>
            </a:r>
          </a:p>
          <a:p>
            <a:pPr marL="0" indent="0">
              <a:buNone/>
            </a:pPr>
            <a:r>
              <a:rPr lang="en-US" dirty="0"/>
              <a:t>There are a number of JavaScript frameworks available that also seek to eliminate the pain points associated with vanilla JavaScript</a:t>
            </a:r>
            <a:br>
              <a:rPr lang="en-US" dirty="0"/>
            </a:b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028" name="Picture 4" descr="Angular / React / Vue pros and cons. | by Afonso Barros | Medium">
            <a:extLst>
              <a:ext uri="{FF2B5EF4-FFF2-40B4-BE49-F238E27FC236}">
                <a16:creationId xmlns:a16="http://schemas.microsoft.com/office/drawing/2014/main" id="{BFF5D8BA-781A-4663-9FDC-4447E2C98A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2494" y="2476551"/>
            <a:ext cx="9525000" cy="465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110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Scaffolding</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a:xfrm>
            <a:off x="2152650" y="1689455"/>
            <a:ext cx="7886700" cy="4351338"/>
          </a:xfrm>
        </p:spPr>
        <p:txBody>
          <a:bodyPr>
            <a:normAutofit/>
          </a:bodyPr>
          <a:lstStyle/>
          <a:p>
            <a:pPr marL="0" indent="0">
              <a:buNone/>
            </a:pPr>
            <a:r>
              <a:rPr lang="en-US" dirty="0"/>
              <a:t>All of them have their fanbases</a:t>
            </a:r>
          </a:p>
          <a:p>
            <a:pPr marL="0" indent="0">
              <a:buNone/>
            </a:pPr>
            <a:r>
              <a:rPr lang="en-US" dirty="0"/>
              <a:t>Pros and cons</a:t>
            </a:r>
          </a:p>
          <a:p>
            <a:pPr marL="0" indent="0">
              <a:buNone/>
            </a:pPr>
            <a:r>
              <a:rPr lang="en-US" dirty="0"/>
              <a:t>Focus on front-end – user-centric design</a:t>
            </a:r>
          </a:p>
          <a:p>
            <a:pPr marL="0" indent="0">
              <a:buNone/>
            </a:pPr>
            <a:r>
              <a:rPr lang="en-US" dirty="0"/>
              <a:t>Learning each requires a sound grounding in vanilla JS</a:t>
            </a:r>
          </a:p>
          <a:p>
            <a:pPr marL="0" indent="0">
              <a:buNone/>
            </a:pPr>
            <a:r>
              <a:rPr lang="en-US" dirty="0"/>
              <a:t>jQuery kind of ‘splits the difference’ between vanilla JS and JS frameworks</a:t>
            </a:r>
          </a:p>
          <a:p>
            <a:pPr marL="0" indent="0">
              <a:buNone/>
            </a:pPr>
            <a:r>
              <a:rPr lang="en-US" dirty="0"/>
              <a:t>Library instead of framework</a:t>
            </a:r>
          </a:p>
          <a:p>
            <a:pPr marL="0" indent="0">
              <a:buNone/>
            </a:pPr>
            <a:r>
              <a:rPr lang="en-US" dirty="0"/>
              <a:t>A little </a:t>
            </a:r>
            <a:r>
              <a:rPr lang="en-US"/>
              <a:t>less complex</a:t>
            </a:r>
            <a:br>
              <a:rPr lang="en-US" dirty="0"/>
            </a:br>
            <a:endParaRPr lang="en-US" sz="2400" dirty="0"/>
          </a:p>
          <a:p>
            <a:pPr marL="0" indent="0">
              <a:spcBef>
                <a:spcPts val="0"/>
              </a:spcBef>
              <a:spcAft>
                <a:spcPts val="1200"/>
              </a:spcAft>
              <a:buNone/>
            </a:pPr>
            <a:endParaRPr lang="en-US" sz="2400" dirty="0"/>
          </a:p>
          <a:p>
            <a:pPr marL="0" indent="0">
              <a:spcBef>
                <a:spcPts val="0"/>
              </a:spcBef>
              <a:spcAft>
                <a:spcPts val="1200"/>
              </a:spcAft>
              <a:buNone/>
            </a:pPr>
            <a:endParaRPr lang="en-US" sz="2400" dirty="0"/>
          </a:p>
        </p:txBody>
      </p:sp>
      <p:pic>
        <p:nvPicPr>
          <p:cNvPr id="1028" name="Picture 4" descr="Angular / React / Vue pros and cons. | by Afonso Barros | Medium">
            <a:extLst>
              <a:ext uri="{FF2B5EF4-FFF2-40B4-BE49-F238E27FC236}">
                <a16:creationId xmlns:a16="http://schemas.microsoft.com/office/drawing/2014/main" id="{BFF5D8BA-781A-4663-9FDC-4447E2C98A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1940" y="0"/>
            <a:ext cx="4274820" cy="2090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930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D39525A3-628B-4021-BF62-498135215CF6}"/>
              </a:ext>
            </a:extLst>
          </p:cNvPr>
          <p:cNvSpPr>
            <a:spLocks noGrp="1"/>
          </p:cNvSpPr>
          <p:nvPr>
            <p:ph idx="1"/>
          </p:nvPr>
        </p:nvSpPr>
        <p:spPr>
          <a:xfrm>
            <a:off x="2152650" y="2412948"/>
            <a:ext cx="7886700" cy="3263504"/>
          </a:xfrm>
        </p:spPr>
        <p:txBody>
          <a:bodyPr>
            <a:noAutofit/>
          </a:bodyPr>
          <a:lstStyle/>
          <a:p>
            <a:pPr marL="0" indent="0">
              <a:spcBef>
                <a:spcPct val="50000"/>
              </a:spcBef>
            </a:pPr>
            <a:r>
              <a:rPr lang="en-GB" sz="825" dirty="0"/>
              <a:t>Microsoft, Windows, Excel, Outlook, and PowerPoint are registered trademarks of Microsoft Corporation. </a:t>
            </a:r>
            <a:endParaRPr lang="de-DE" sz="825" dirty="0"/>
          </a:p>
          <a:p>
            <a:pPr marL="0" indent="0">
              <a:spcBef>
                <a:spcPct val="50000"/>
              </a:spcBef>
            </a:pPr>
            <a:r>
              <a:rPr lang="en-GB" sz="825" dirty="0"/>
              <a:t>IBM, DB2, DB2 Universal Database, System </a:t>
            </a:r>
            <a:r>
              <a:rPr lang="en-GB" sz="825" dirty="0" err="1"/>
              <a:t>i</a:t>
            </a:r>
            <a:r>
              <a:rPr lang="en-GB" sz="825" dirty="0"/>
              <a:t>, System i5, System p, System p5, System x, System z, System z10, System z9, z10, z9, </a:t>
            </a:r>
            <a:r>
              <a:rPr lang="en-GB" sz="825" dirty="0" err="1"/>
              <a:t>iSeries</a:t>
            </a:r>
            <a:r>
              <a:rPr lang="en-GB" sz="825" dirty="0"/>
              <a:t>, </a:t>
            </a:r>
            <a:r>
              <a:rPr lang="en-GB" sz="825" dirty="0" err="1"/>
              <a:t>pSeries</a:t>
            </a:r>
            <a:r>
              <a:rPr lang="en-GB" sz="825" dirty="0"/>
              <a:t>, </a:t>
            </a:r>
            <a:r>
              <a:rPr lang="en-GB" sz="825" dirty="0" err="1"/>
              <a:t>xSeries</a:t>
            </a:r>
            <a:r>
              <a:rPr lang="en-GB" sz="825" dirty="0"/>
              <a:t>, </a:t>
            </a:r>
            <a:r>
              <a:rPr lang="en-GB" sz="825" dirty="0" err="1"/>
              <a:t>zSeries</a:t>
            </a:r>
            <a:r>
              <a:rPr lang="en-GB" sz="825" dirty="0"/>
              <a:t>, </a:t>
            </a:r>
            <a:r>
              <a:rPr lang="en-GB" sz="825" dirty="0" err="1"/>
              <a:t>eServer</a:t>
            </a:r>
            <a:r>
              <a:rPr lang="en-GB" sz="825" dirty="0"/>
              <a:t>, z/VM, z/OS, i5/OS, S/390, OS/390, OS/400, AS/400, S/390 Parallel Enterprise Server, </a:t>
            </a:r>
            <a:r>
              <a:rPr lang="en-GB" sz="825" dirty="0" err="1"/>
              <a:t>PowerVM</a:t>
            </a:r>
            <a:r>
              <a:rPr lang="en-GB" sz="825" dirty="0"/>
              <a:t>, Power Architecture, POWER6+, POWER6, POWER5+, POWER5, POWER, </a:t>
            </a:r>
            <a:r>
              <a:rPr lang="en-GB" sz="825" dirty="0" err="1"/>
              <a:t>OpenPower</a:t>
            </a:r>
            <a:r>
              <a:rPr lang="en-GB" sz="825" dirty="0"/>
              <a:t>, PowerPC, </a:t>
            </a:r>
            <a:r>
              <a:rPr lang="en-GB" sz="825" dirty="0" err="1"/>
              <a:t>BatchPipes</a:t>
            </a:r>
            <a:r>
              <a:rPr lang="en-GB" sz="825" dirty="0"/>
              <a:t>, </a:t>
            </a:r>
            <a:r>
              <a:rPr lang="en-GB" sz="825" dirty="0" err="1"/>
              <a:t>BladeCenter</a:t>
            </a:r>
            <a:r>
              <a:rPr lang="en-GB" sz="825" dirty="0"/>
              <a:t>, System Storage, GPFS, HACMP, RETAIN, DB2 Connect, RACF, Redbooks, OS/2, Parallel </a:t>
            </a:r>
            <a:r>
              <a:rPr lang="en-GB" sz="825" dirty="0" err="1"/>
              <a:t>Sysplex</a:t>
            </a:r>
            <a:r>
              <a:rPr lang="en-GB" sz="825" dirty="0"/>
              <a:t>, MVS/ESA, AIX, Intelligent Miner, </a:t>
            </a:r>
            <a:r>
              <a:rPr lang="en-GB" sz="825" dirty="0" err="1"/>
              <a:t>WebSphere</a:t>
            </a:r>
            <a:r>
              <a:rPr lang="en-GB" sz="825" dirty="0"/>
              <a:t>, </a:t>
            </a:r>
            <a:r>
              <a:rPr lang="en-GB" sz="825" dirty="0" err="1"/>
              <a:t>Netfinity</a:t>
            </a:r>
            <a:r>
              <a:rPr lang="en-GB" sz="825" dirty="0"/>
              <a:t>, Tivoli and Informix are trademarks or registered trademarks of IBM Corporation.</a:t>
            </a:r>
            <a:endParaRPr lang="de-DE" sz="825" dirty="0"/>
          </a:p>
          <a:p>
            <a:pPr marL="0" indent="0">
              <a:spcBef>
                <a:spcPct val="50000"/>
              </a:spcBef>
            </a:pPr>
            <a:r>
              <a:rPr lang="en-GB" sz="825" dirty="0"/>
              <a:t>Linux is the registered trademark of </a:t>
            </a:r>
            <a:r>
              <a:rPr lang="en-GB" sz="825" dirty="0" err="1"/>
              <a:t>Linus</a:t>
            </a:r>
            <a:r>
              <a:rPr lang="en-GB" sz="825" dirty="0"/>
              <a:t> </a:t>
            </a:r>
            <a:r>
              <a:rPr lang="en-GB" sz="825" dirty="0" err="1"/>
              <a:t>Torvalds</a:t>
            </a:r>
            <a:r>
              <a:rPr lang="en-GB" sz="825" dirty="0"/>
              <a:t> in the U.S. and other countries.</a:t>
            </a:r>
            <a:endParaRPr lang="de-DE" sz="825" dirty="0"/>
          </a:p>
          <a:p>
            <a:pPr marL="0" indent="0">
              <a:spcBef>
                <a:spcPct val="50000"/>
              </a:spcBef>
            </a:pPr>
            <a:r>
              <a:rPr lang="en-GB" sz="825" dirty="0"/>
              <a:t>Oracle is a registered trademark of Oracle Corporation. </a:t>
            </a:r>
            <a:endParaRPr lang="de-DE" sz="825" dirty="0"/>
          </a:p>
          <a:p>
            <a:pPr marL="0" indent="0">
              <a:spcBef>
                <a:spcPct val="50000"/>
              </a:spcBef>
            </a:pPr>
            <a:r>
              <a:rPr lang="en-GB" sz="825" dirty="0"/>
              <a:t>HTML, XML, XHTML and W3C are trademarks or registered trademarks of W3C®, World Wide Web Consortium, Massachusetts Institute of Technology.</a:t>
            </a:r>
            <a:endParaRPr lang="de-DE" sz="825" dirty="0"/>
          </a:p>
          <a:p>
            <a:pPr marL="0" indent="0">
              <a:spcBef>
                <a:spcPct val="50000"/>
              </a:spcBef>
            </a:pPr>
            <a:r>
              <a:rPr lang="en-GB" sz="825" dirty="0"/>
              <a:t>Java is a registered trademark of Sun Microsystems, Inc.</a:t>
            </a:r>
            <a:endParaRPr lang="de-DE" sz="825" dirty="0"/>
          </a:p>
          <a:p>
            <a:pPr marL="0" indent="0">
              <a:spcBef>
                <a:spcPct val="50000"/>
              </a:spcBef>
            </a:pPr>
            <a:r>
              <a:rPr lang="en-GB" sz="825" dirty="0"/>
              <a:t>JavaScript is a registered trademark of Sun Microsystems, Inc., used under license for technology invented and implemented by Netscape. </a:t>
            </a:r>
            <a:endParaRPr lang="de-DE" sz="825" dirty="0"/>
          </a:p>
          <a:p>
            <a:pPr marL="0" indent="0">
              <a:spcBef>
                <a:spcPct val="50000"/>
              </a:spcBef>
            </a:pPr>
            <a:r>
              <a:rPr lang="en-GB" sz="825" dirty="0"/>
              <a:t>SAP, R/3, SAP NetWeaver, Duet, </a:t>
            </a:r>
            <a:r>
              <a:rPr lang="en-GB" sz="825" dirty="0" err="1"/>
              <a:t>PartnerEdge</a:t>
            </a:r>
            <a:r>
              <a:rPr lang="en-GB" sz="825" dirty="0"/>
              <a:t>, </a:t>
            </a:r>
            <a:r>
              <a:rPr lang="en-GB" sz="825" dirty="0" err="1"/>
              <a:t>ByDesign</a:t>
            </a:r>
            <a:r>
              <a:rPr lang="en-GB" sz="825" dirty="0"/>
              <a:t>, SAP Business </a:t>
            </a:r>
            <a:r>
              <a:rPr lang="en-GB" sz="825" dirty="0" err="1"/>
              <a:t>ByDesign</a:t>
            </a:r>
            <a:r>
              <a:rPr lang="en-GB" sz="825" dirty="0"/>
              <a:t>, and other SAP products and services mentioned herein as well as their respective logos are trademarks or registered trademarks of SAP AG in Germany and other countries. </a:t>
            </a:r>
            <a:endParaRPr lang="de-DE" sz="825" dirty="0"/>
          </a:p>
          <a:p>
            <a:pPr marL="0" indent="0">
              <a:spcBef>
                <a:spcPct val="50000"/>
              </a:spcBef>
            </a:pPr>
            <a:r>
              <a:rPr lang="en-GB" sz="825" dirty="0"/>
              <a:t>Business Objects and the Business Objects logo, </a:t>
            </a:r>
            <a:r>
              <a:rPr lang="en-GB" sz="825" dirty="0" err="1"/>
              <a:t>BusinessObjects</a:t>
            </a:r>
            <a:r>
              <a:rPr lang="en-GB" sz="825" dirty="0"/>
              <a:t>, Crystal Reports, Crystal Decisions, Web Intelligence, </a:t>
            </a:r>
            <a:r>
              <a:rPr lang="en-GB" sz="825" dirty="0" err="1"/>
              <a:t>Xcelsius</a:t>
            </a:r>
            <a:r>
              <a:rPr lang="en-GB" sz="825" dirty="0"/>
              <a:t>, and other Business Objects products and services mentioned herein as well as their respective logos are trademarks or registered trademarks of Business Objects S.A. in the United States and in other countries. Business Objects is an SAP company.</a:t>
            </a:r>
          </a:p>
          <a:p>
            <a:pPr marL="0" indent="0">
              <a:spcBef>
                <a:spcPct val="50000"/>
              </a:spcBef>
            </a:pPr>
            <a:r>
              <a:rPr lang="en-GB" sz="825" dirty="0" err="1"/>
              <a:t>ERPsim</a:t>
            </a:r>
            <a:r>
              <a:rPr lang="en-GB" sz="825" dirty="0"/>
              <a:t> is a registered copyright of </a:t>
            </a:r>
            <a:r>
              <a:rPr lang="en-GB" sz="825" dirty="0" err="1"/>
              <a:t>ERPsim</a:t>
            </a:r>
            <a:r>
              <a:rPr lang="en-GB" sz="825" dirty="0"/>
              <a:t> Labs, HEC Montreal.</a:t>
            </a:r>
          </a:p>
          <a:p>
            <a:pPr marL="0" indent="0">
              <a:spcBef>
                <a:spcPct val="50000"/>
              </a:spcBef>
            </a:pPr>
            <a:r>
              <a:rPr lang="de-DE" sz="825" dirty="0"/>
              <a:t>Other products mentioned in this presentation are trademarks of their respective owners.</a:t>
            </a:r>
            <a:endParaRPr lang="en-GB" sz="825" dirty="0"/>
          </a:p>
        </p:txBody>
      </p:sp>
      <p:sp>
        <p:nvSpPr>
          <p:cNvPr id="9" name="Title 1">
            <a:extLst>
              <a:ext uri="{FF2B5EF4-FFF2-40B4-BE49-F238E27FC236}">
                <a16:creationId xmlns:a16="http://schemas.microsoft.com/office/drawing/2014/main" id="{3B6B24DD-7064-488F-A3DB-F62142BE4017}"/>
              </a:ext>
            </a:extLst>
          </p:cNvPr>
          <p:cNvSpPr txBox="1">
            <a:spLocks/>
          </p:cNvSpPr>
          <p:nvPr/>
        </p:nvSpPr>
        <p:spPr>
          <a:xfrm>
            <a:off x="2152650" y="957577"/>
            <a:ext cx="7886700" cy="52625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a:t>Copyrights</a:t>
            </a:r>
            <a:endParaRPr lang="en-US" sz="3300" dirty="0"/>
          </a:p>
        </p:txBody>
      </p:sp>
      <p:sp>
        <p:nvSpPr>
          <p:cNvPr id="10" name="Content Placeholder 6">
            <a:extLst>
              <a:ext uri="{FF2B5EF4-FFF2-40B4-BE49-F238E27FC236}">
                <a16:creationId xmlns:a16="http://schemas.microsoft.com/office/drawing/2014/main" id="{19F3853C-3F4C-47A8-802F-73C3CD3EE964}"/>
              </a:ext>
            </a:extLst>
          </p:cNvPr>
          <p:cNvSpPr txBox="1">
            <a:spLocks/>
          </p:cNvSpPr>
          <p:nvPr/>
        </p:nvSpPr>
        <p:spPr>
          <a:xfrm>
            <a:off x="3924300" y="1483832"/>
            <a:ext cx="4343400" cy="745016"/>
          </a:xfrm>
          <a:prstGeom prst="rect">
            <a:avLst/>
          </a:prstGeom>
        </p:spPr>
        <p:txBody>
          <a:bodyPr vert="horz">
            <a:normAutofit/>
          </a:bodyPr>
          <a:lstStyle/>
          <a:p>
            <a:pPr marL="171450" indent="-171450" algn="ctr">
              <a:spcAft>
                <a:spcPts val="225"/>
              </a:spcAft>
              <a:buClr>
                <a:schemeClr val="accent2"/>
              </a:buClr>
              <a:buSzPct val="90000"/>
              <a:defRPr/>
            </a:pPr>
            <a:r>
              <a:rPr lang="en-US" sz="1350" dirty="0">
                <a:latin typeface="Calibri" pitchFamily="34" charset="0"/>
              </a:rPr>
              <a:t>Presentation prepared by and copyright of John Ramsey, East Tennessee State University, Department of Computing . (</a:t>
            </a:r>
            <a:r>
              <a:rPr lang="en-US" sz="1350" dirty="0">
                <a:latin typeface="Calibri" pitchFamily="34" charset="0"/>
                <a:hlinkClick r:id="rId2"/>
              </a:rPr>
              <a:t>ramseyjw@etsu.edu</a:t>
            </a:r>
            <a:r>
              <a:rPr lang="en-US" sz="1350" dirty="0">
                <a:latin typeface="Calibri" pitchFamily="34" charset="0"/>
              </a:rPr>
              <a:t>)</a:t>
            </a:r>
          </a:p>
        </p:txBody>
      </p:sp>
      <p:pic>
        <p:nvPicPr>
          <p:cNvPr id="11" name="Picture 10" descr="sm-C&amp;IS-Logo.jpg">
            <a:extLst>
              <a:ext uri="{FF2B5EF4-FFF2-40B4-BE49-F238E27FC236}">
                <a16:creationId xmlns:a16="http://schemas.microsoft.com/office/drawing/2014/main" id="{C516FCD4-4912-4511-B223-8357CCC1CAB3}"/>
              </a:ext>
            </a:extLst>
          </p:cNvPr>
          <p:cNvPicPr>
            <a:picLocks noChangeAspect="1"/>
          </p:cNvPicPr>
          <p:nvPr/>
        </p:nvPicPr>
        <p:blipFill>
          <a:blip r:embed="rId3" cstate="print"/>
          <a:stretch>
            <a:fillRect/>
          </a:stretch>
        </p:blipFill>
        <p:spPr>
          <a:xfrm>
            <a:off x="8687591" y="1426684"/>
            <a:ext cx="708822" cy="897841"/>
          </a:xfrm>
          <a:prstGeom prst="rect">
            <a:avLst/>
          </a:prstGeom>
        </p:spPr>
      </p:pic>
      <p:pic>
        <p:nvPicPr>
          <p:cNvPr id="12" name="Picture 11">
            <a:extLst>
              <a:ext uri="{FF2B5EF4-FFF2-40B4-BE49-F238E27FC236}">
                <a16:creationId xmlns:a16="http://schemas.microsoft.com/office/drawing/2014/main" id="{496F33C2-6812-40C0-8016-32330CBAA741}"/>
              </a:ext>
            </a:extLst>
          </p:cNvPr>
          <p:cNvPicPr>
            <a:picLocks noChangeAspect="1"/>
          </p:cNvPicPr>
          <p:nvPr/>
        </p:nvPicPr>
        <p:blipFill rotWithShape="1">
          <a:blip r:embed="rId4">
            <a:extLst>
              <a:ext uri="{28A0092B-C50C-407E-A947-70E740481C1C}">
                <a14:useLocalDpi xmlns:a14="http://schemas.microsoft.com/office/drawing/2010/main" val="0"/>
              </a:ext>
            </a:extLst>
          </a:blip>
          <a:srcRect l="30200" t="23395" r="33350" b="20101"/>
          <a:stretch/>
        </p:blipFill>
        <p:spPr>
          <a:xfrm>
            <a:off x="2186079" y="1483834"/>
            <a:ext cx="916088" cy="840691"/>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542720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Will jQuery Work in all Browsers?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The jQuery team knows all about cross-browser issues, and they have written this knowledge into the jQuery library</a:t>
            </a:r>
          </a:p>
          <a:p>
            <a:pPr marL="0" indent="0">
              <a:spcBef>
                <a:spcPts val="0"/>
              </a:spcBef>
              <a:spcAft>
                <a:spcPts val="1200"/>
              </a:spcAft>
              <a:buNone/>
            </a:pPr>
            <a:r>
              <a:rPr lang="en-US" sz="2400" dirty="0"/>
              <a:t> jQuery will run exactly the same in all major browsers, including Internet Explorer 6!</a:t>
            </a:r>
          </a:p>
        </p:txBody>
      </p:sp>
    </p:spTree>
    <p:extLst>
      <p:ext uri="{BB962C8B-B14F-4D97-AF65-F5344CB8AC3E}">
        <p14:creationId xmlns:p14="http://schemas.microsoft.com/office/powerpoint/2010/main" val="2753508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Adding jQuery to Your Web Pages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Two methods:</a:t>
            </a:r>
          </a:p>
          <a:p>
            <a:pPr marL="0" indent="0">
              <a:spcBef>
                <a:spcPts val="0"/>
              </a:spcBef>
              <a:spcAft>
                <a:spcPts val="1200"/>
              </a:spcAft>
              <a:buNone/>
            </a:pPr>
            <a:r>
              <a:rPr lang="en-US" sz="2400" dirty="0"/>
              <a:t>Download - 2 versions</a:t>
            </a:r>
          </a:p>
          <a:p>
            <a:pPr marL="461963" indent="0">
              <a:spcBef>
                <a:spcPts val="0"/>
              </a:spcBef>
              <a:spcAft>
                <a:spcPts val="1200"/>
              </a:spcAft>
              <a:buNone/>
            </a:pPr>
            <a:r>
              <a:rPr lang="en-US" sz="2400" dirty="0"/>
              <a:t>Production</a:t>
            </a:r>
          </a:p>
          <a:p>
            <a:pPr marL="461963" indent="0">
              <a:spcBef>
                <a:spcPts val="0"/>
              </a:spcBef>
              <a:spcAft>
                <a:spcPts val="1200"/>
              </a:spcAft>
              <a:buNone/>
            </a:pPr>
            <a:r>
              <a:rPr lang="en-US" sz="2400" dirty="0"/>
              <a:t>Development</a:t>
            </a:r>
          </a:p>
          <a:p>
            <a:pPr marL="461963" indent="0">
              <a:spcBef>
                <a:spcPts val="0"/>
              </a:spcBef>
              <a:spcAft>
                <a:spcPts val="1200"/>
              </a:spcAft>
              <a:buNone/>
            </a:pPr>
            <a:r>
              <a:rPr lang="en-US" sz="2400" dirty="0"/>
              <a:t>Both can be downloaded from jQuery.com (</a:t>
            </a:r>
            <a:r>
              <a:rPr lang="en-US" sz="2400" dirty="0">
                <a:hlinkClick r:id="rId2"/>
              </a:rPr>
              <a:t>http://jquery.com/download/</a:t>
            </a:r>
            <a:r>
              <a:rPr lang="en-US" sz="2400" dirty="0"/>
              <a:t>) </a:t>
            </a:r>
          </a:p>
        </p:txBody>
      </p:sp>
    </p:spTree>
    <p:extLst>
      <p:ext uri="{BB962C8B-B14F-4D97-AF65-F5344CB8AC3E}">
        <p14:creationId xmlns:p14="http://schemas.microsoft.com/office/powerpoint/2010/main" val="1953013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Adding jQuery to Your Web Pages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Two methods:</a:t>
            </a:r>
          </a:p>
          <a:p>
            <a:pPr marL="0" indent="0">
              <a:spcBef>
                <a:spcPts val="0"/>
              </a:spcBef>
              <a:spcAft>
                <a:spcPts val="1200"/>
              </a:spcAft>
              <a:buNone/>
            </a:pPr>
            <a:r>
              <a:rPr lang="en-US" sz="2400" dirty="0"/>
              <a:t>Download - 2 versions</a:t>
            </a:r>
          </a:p>
          <a:p>
            <a:pPr marL="0" indent="0">
              <a:spcBef>
                <a:spcPts val="0"/>
              </a:spcBef>
              <a:spcAft>
                <a:spcPts val="1200"/>
              </a:spcAft>
              <a:buNone/>
            </a:pPr>
            <a:r>
              <a:rPr lang="en-US" sz="2400" dirty="0"/>
              <a:t>Include in head element of pages:</a:t>
            </a:r>
          </a:p>
          <a:p>
            <a:pPr marL="0" indent="0">
              <a:spcBef>
                <a:spcPts val="0"/>
              </a:spcBef>
              <a:spcAft>
                <a:spcPts val="1200"/>
              </a:spcAft>
              <a:buNone/>
            </a:pPr>
            <a:endParaRPr lang="en-US" sz="2400" dirty="0"/>
          </a:p>
          <a:p>
            <a:pPr marL="0" indent="0">
              <a:spcBef>
                <a:spcPts val="0"/>
              </a:spcBef>
              <a:spcAft>
                <a:spcPts val="1200"/>
              </a:spcAft>
              <a:buNone/>
            </a:pPr>
            <a:endParaRPr lang="en-US" sz="2400" dirty="0"/>
          </a:p>
          <a:p>
            <a:pPr marL="0" indent="0">
              <a:spcBef>
                <a:spcPts val="0"/>
              </a:spcBef>
              <a:spcAft>
                <a:spcPts val="1200"/>
              </a:spcAft>
              <a:buNone/>
            </a:pPr>
            <a:r>
              <a:rPr lang="en-US" sz="2400" dirty="0"/>
              <a:t>Notes: </a:t>
            </a:r>
          </a:p>
          <a:p>
            <a:pPr marL="0" indent="0">
              <a:spcBef>
                <a:spcPts val="0"/>
              </a:spcBef>
              <a:spcAft>
                <a:spcPts val="1200"/>
              </a:spcAft>
              <a:buNone/>
            </a:pPr>
            <a:r>
              <a:rPr lang="en-US" sz="2400" dirty="0"/>
              <a:t>	The  path to the file may be different</a:t>
            </a:r>
            <a:br>
              <a:rPr lang="en-US" sz="2400" dirty="0"/>
            </a:br>
            <a:r>
              <a:rPr lang="en-US" sz="2400" dirty="0"/>
              <a:t>	Notice the </a:t>
            </a:r>
            <a:r>
              <a:rPr lang="en-US" sz="2200" b="1" dirty="0">
                <a:solidFill>
                  <a:schemeClr val="accent1">
                    <a:lumMod val="75000"/>
                  </a:schemeClr>
                </a:solidFill>
                <a:latin typeface="Courier New" panose="02070309020205020404" pitchFamily="49" charset="0"/>
                <a:cs typeface="Courier New" panose="02070309020205020404" pitchFamily="49" charset="0"/>
              </a:rPr>
              <a:t>&lt;</a:t>
            </a:r>
            <a:r>
              <a:rPr lang="en-US" sz="2200" b="1" dirty="0">
                <a:solidFill>
                  <a:schemeClr val="accent2">
                    <a:lumMod val="50000"/>
                  </a:schemeClr>
                </a:solidFill>
                <a:latin typeface="Courier New" panose="02070309020205020404" pitchFamily="49" charset="0"/>
                <a:cs typeface="Courier New" panose="02070309020205020404" pitchFamily="49" charset="0"/>
              </a:rPr>
              <a:t>/script</a:t>
            </a:r>
            <a:r>
              <a:rPr lang="en-US" sz="2200" b="1" dirty="0">
                <a:solidFill>
                  <a:schemeClr val="accent1">
                    <a:lumMod val="75000"/>
                  </a:schemeClr>
                </a:solidFill>
                <a:latin typeface="Courier New" panose="02070309020205020404" pitchFamily="49" charset="0"/>
                <a:cs typeface="Courier New" panose="02070309020205020404" pitchFamily="49" charset="0"/>
              </a:rPr>
              <a:t>&gt;</a:t>
            </a:r>
            <a:r>
              <a:rPr lang="en-US" sz="2200" b="1" dirty="0">
                <a:latin typeface="Courier New" panose="02070309020205020404" pitchFamily="49" charset="0"/>
                <a:cs typeface="Courier New" panose="02070309020205020404" pitchFamily="49" charset="0"/>
              </a:rPr>
              <a:t> </a:t>
            </a:r>
            <a:r>
              <a:rPr lang="en-US" sz="2400" dirty="0"/>
              <a:t>tag</a:t>
            </a:r>
          </a:p>
          <a:p>
            <a:pPr marL="0" indent="0">
              <a:spcBef>
                <a:spcPts val="0"/>
              </a:spcBef>
              <a:spcAft>
                <a:spcPts val="1200"/>
              </a:spcAft>
              <a:buNone/>
            </a:pPr>
            <a:endParaRPr lang="en-US" sz="2400" dirty="0"/>
          </a:p>
        </p:txBody>
      </p:sp>
      <p:pic>
        <p:nvPicPr>
          <p:cNvPr id="10" name="Picture 9">
            <a:extLst>
              <a:ext uri="{FF2B5EF4-FFF2-40B4-BE49-F238E27FC236}">
                <a16:creationId xmlns:a16="http://schemas.microsoft.com/office/drawing/2014/main" id="{82D41E1C-455F-446D-ACAD-207BD60BA992}"/>
              </a:ext>
            </a:extLst>
          </p:cNvPr>
          <p:cNvPicPr>
            <a:picLocks noChangeAspect="1"/>
          </p:cNvPicPr>
          <p:nvPr/>
        </p:nvPicPr>
        <p:blipFill>
          <a:blip r:embed="rId2"/>
          <a:stretch>
            <a:fillRect/>
          </a:stretch>
        </p:blipFill>
        <p:spPr>
          <a:xfrm>
            <a:off x="3386345" y="3209667"/>
            <a:ext cx="5939127" cy="1084322"/>
          </a:xfrm>
          <a:prstGeom prst="rect">
            <a:avLst/>
          </a:prstGeom>
          <a:ln>
            <a:solidFill>
              <a:schemeClr val="accent1"/>
            </a:solidFill>
          </a:ln>
        </p:spPr>
      </p:pic>
    </p:spTree>
    <p:extLst>
      <p:ext uri="{BB962C8B-B14F-4D97-AF65-F5344CB8AC3E}">
        <p14:creationId xmlns:p14="http://schemas.microsoft.com/office/powerpoint/2010/main" val="294441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dirty="0"/>
              <a:t>Adding jQuery to Your Web Pages</a:t>
            </a:r>
          </a:p>
        </p:txBody>
      </p:sp>
      <p:sp>
        <p:nvSpPr>
          <p:cNvPr id="6" name="Subtitle 5">
            <a:extLst>
              <a:ext uri="{FF2B5EF4-FFF2-40B4-BE49-F238E27FC236}">
                <a16:creationId xmlns:a16="http://schemas.microsoft.com/office/drawing/2014/main" id="{AA61B79B-3D9A-4870-929A-04A934202444}"/>
              </a:ext>
            </a:extLst>
          </p:cNvPr>
          <p:cNvSpPr>
            <a:spLocks noGrp="1"/>
          </p:cNvSpPr>
          <p:nvPr>
            <p:ph idx="1"/>
          </p:nvPr>
        </p:nvSpPr>
        <p:spPr/>
        <p:txBody>
          <a:bodyPr>
            <a:normAutofit/>
          </a:bodyPr>
          <a:lstStyle/>
          <a:p>
            <a:pPr marL="0" indent="0">
              <a:spcBef>
                <a:spcPts val="0"/>
              </a:spcBef>
              <a:spcAft>
                <a:spcPts val="1200"/>
              </a:spcAft>
              <a:buNone/>
            </a:pPr>
            <a:r>
              <a:rPr lang="en-US" sz="2400" dirty="0"/>
              <a:t>Two methods:</a:t>
            </a:r>
          </a:p>
          <a:p>
            <a:pPr marL="0" indent="0">
              <a:spcBef>
                <a:spcPts val="0"/>
              </a:spcBef>
              <a:spcAft>
                <a:spcPts val="1200"/>
              </a:spcAft>
              <a:buNone/>
            </a:pPr>
            <a:r>
              <a:rPr lang="en-US" sz="2400" dirty="0"/>
              <a:t>jQuery Content Delivery Network (CDN)</a:t>
            </a:r>
          </a:p>
          <a:p>
            <a:pPr marL="461963" indent="0">
              <a:spcBef>
                <a:spcPts val="0"/>
              </a:spcBef>
              <a:spcAft>
                <a:spcPts val="1200"/>
              </a:spcAft>
              <a:buNone/>
            </a:pPr>
            <a:r>
              <a:rPr lang="en-US" sz="2400" dirty="0"/>
              <a:t>If you don't want to download and host jQuery yourself, you can include it from a CDN</a:t>
            </a:r>
          </a:p>
          <a:p>
            <a:pPr marL="461963" indent="0">
              <a:spcBef>
                <a:spcPts val="0"/>
              </a:spcBef>
              <a:spcAft>
                <a:spcPts val="1200"/>
              </a:spcAft>
              <a:buNone/>
            </a:pPr>
            <a:r>
              <a:rPr lang="en-US" sz="2400" dirty="0"/>
              <a:t>Both Google and Microsoft host jQuery</a:t>
            </a:r>
          </a:p>
          <a:p>
            <a:pPr marL="461963" indent="0">
              <a:spcBef>
                <a:spcPts val="0"/>
              </a:spcBef>
              <a:spcAft>
                <a:spcPts val="1200"/>
              </a:spcAft>
              <a:buNone/>
            </a:pPr>
            <a:r>
              <a:rPr lang="en-US" sz="2400" dirty="0"/>
              <a:t>To use jQuery from Google or Microsoft, use one of the following:</a:t>
            </a:r>
          </a:p>
        </p:txBody>
      </p:sp>
    </p:spTree>
    <p:extLst>
      <p:ext uri="{BB962C8B-B14F-4D97-AF65-F5344CB8AC3E}">
        <p14:creationId xmlns:p14="http://schemas.microsoft.com/office/powerpoint/2010/main" val="434551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template" id="{04440205-5747-4D36-BE74-7672B4AAF28F}" vid="{E5CDE298-7A15-4C14-9DB6-0D0A65C0F4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presentation_template_standard</Template>
  <TotalTime>24268</TotalTime>
  <Words>2546</Words>
  <Application>Microsoft Office PowerPoint</Application>
  <PresentationFormat>Widescreen</PresentationFormat>
  <Paragraphs>347</Paragraphs>
  <Slides>59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Calibri Light</vt:lpstr>
      <vt:lpstr>Corbel Light</vt:lpstr>
      <vt:lpstr>Courier New</vt:lpstr>
      <vt:lpstr>Office Theme</vt:lpstr>
      <vt:lpstr>PowerPoint Presentation</vt:lpstr>
      <vt:lpstr>CSCI 1720</vt:lpstr>
      <vt:lpstr>PowerPoint Presentation</vt:lpstr>
      <vt:lpstr>What is jQuery?</vt:lpstr>
      <vt:lpstr>What is jQuery?</vt:lpstr>
      <vt:lpstr>Will jQuery Work in all Browsers?</vt:lpstr>
      <vt:lpstr>Adding jQuery to Your Web Pages</vt:lpstr>
      <vt:lpstr>Adding jQuery to Your Web Pages</vt:lpstr>
      <vt:lpstr>Adding jQuery to Your Web Pages</vt:lpstr>
      <vt:lpstr>Adding jQuery to Your Web Pages</vt:lpstr>
      <vt:lpstr>Adding jQuery to Your Web Pages</vt:lpstr>
      <vt:lpstr>jQuery Syntax</vt:lpstr>
      <vt:lpstr>jQuery Syntax</vt:lpstr>
      <vt:lpstr>The Document Ready Event</vt:lpstr>
      <vt:lpstr>The Document Ready Event</vt:lpstr>
      <vt:lpstr>The Document Ready Event</vt:lpstr>
      <vt:lpstr>jQuery Selectors</vt:lpstr>
      <vt:lpstr>jQuery Selectors</vt:lpstr>
      <vt:lpstr>jQuery Selectors - The #id Selector</vt:lpstr>
      <vt:lpstr>jQuery Selectors - IDs</vt:lpstr>
      <vt:lpstr>jQuery Selectors - IDs</vt:lpstr>
      <vt:lpstr>jQuery Selectors - The Element Selector</vt:lpstr>
      <vt:lpstr>jQuery Selectors - The Element Selector</vt:lpstr>
      <vt:lpstr>jQuery Selectors - The Element Selector</vt:lpstr>
      <vt:lpstr>jQuery Selectors - The .class Selector</vt:lpstr>
      <vt:lpstr>jQuery Selectors - The .class Selector</vt:lpstr>
      <vt:lpstr>jQuery Selectors - The .class Selector</vt:lpstr>
      <vt:lpstr>jQuery Selectors - More Examples</vt:lpstr>
      <vt:lpstr>jQuery Selectors - More Examples</vt:lpstr>
      <vt:lpstr>jQuery Functions In a Separate File</vt:lpstr>
      <vt:lpstr>jQuery Event Methods</vt:lpstr>
      <vt:lpstr>What are Events?</vt:lpstr>
      <vt:lpstr>What are Events?</vt:lpstr>
      <vt:lpstr>What are Events?</vt:lpstr>
      <vt:lpstr>jQuery Syntax For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Commonly Used jQuery Event Methods</vt:lpstr>
      <vt:lpstr>A note on constructing JavaScript/jQuery functions</vt:lpstr>
      <vt:lpstr>A note on constructing JavaScript/jQuery functions</vt:lpstr>
      <vt:lpstr>A note on constructing JavaScript/jQuery functions</vt:lpstr>
      <vt:lpstr>A note on constructing JavaScript/jQuery functions</vt:lpstr>
      <vt:lpstr>A note on constructing JavaScript/jQuery functions</vt:lpstr>
      <vt:lpstr>Scaffolding</vt:lpstr>
      <vt:lpstr>Scaffolding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Ramsey</dc:creator>
  <cp:lastModifiedBy>Jack Ramsey</cp:lastModifiedBy>
  <cp:revision>133</cp:revision>
  <dcterms:created xsi:type="dcterms:W3CDTF">2017-07-31T14:50:37Z</dcterms:created>
  <dcterms:modified xsi:type="dcterms:W3CDTF">2021-03-23T14:45:09Z</dcterms:modified>
</cp:coreProperties>
</file>